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256" r:id="rId2"/>
    <p:sldId id="257" r:id="rId3"/>
    <p:sldId id="286" r:id="rId4"/>
    <p:sldId id="268" r:id="rId5"/>
    <p:sldId id="274" r:id="rId6"/>
    <p:sldId id="287" r:id="rId7"/>
    <p:sldId id="262" r:id="rId8"/>
    <p:sldId id="290" r:id="rId9"/>
    <p:sldId id="270" r:id="rId10"/>
    <p:sldId id="275" r:id="rId11"/>
    <p:sldId id="271" r:id="rId12"/>
    <p:sldId id="259" r:id="rId13"/>
    <p:sldId id="383" r:id="rId14"/>
    <p:sldId id="272" r:id="rId15"/>
  </p:sldIdLst>
  <p:sldSz cx="9144000" cy="6858000" type="screen4x3"/>
  <p:notesSz cx="6818313" cy="9128125"/>
  <p:defaultTextStyle>
    <a:defPPr>
      <a:defRPr lang="en-US"/>
    </a:defPPr>
    <a:lvl1pPr algn="ctr" rtl="0" eaLnBrk="0" fontAlgn="base" hangingPunct="0">
      <a:lnSpc>
        <a:spcPct val="120000"/>
      </a:lnSpc>
      <a:spcBef>
        <a:spcPct val="60000"/>
      </a:spcBef>
      <a:spcAft>
        <a:spcPct val="0"/>
      </a:spcAft>
      <a:defRPr sz="2800" i="1" kern="1200">
        <a:solidFill>
          <a:schemeClr val="bg2"/>
        </a:solidFill>
        <a:latin typeface="Arial Narrow" pitchFamily="34" charset="0"/>
        <a:ea typeface="+mn-ea"/>
        <a:cs typeface="+mn-cs"/>
      </a:defRPr>
    </a:lvl1pPr>
    <a:lvl2pPr marL="457200" algn="ctr" rtl="0" eaLnBrk="0" fontAlgn="base" hangingPunct="0">
      <a:lnSpc>
        <a:spcPct val="120000"/>
      </a:lnSpc>
      <a:spcBef>
        <a:spcPct val="60000"/>
      </a:spcBef>
      <a:spcAft>
        <a:spcPct val="0"/>
      </a:spcAft>
      <a:defRPr sz="2800" i="1" kern="1200">
        <a:solidFill>
          <a:schemeClr val="bg2"/>
        </a:solidFill>
        <a:latin typeface="Arial Narrow" pitchFamily="34" charset="0"/>
        <a:ea typeface="+mn-ea"/>
        <a:cs typeface="+mn-cs"/>
      </a:defRPr>
    </a:lvl2pPr>
    <a:lvl3pPr marL="914400" algn="ctr" rtl="0" eaLnBrk="0" fontAlgn="base" hangingPunct="0">
      <a:lnSpc>
        <a:spcPct val="120000"/>
      </a:lnSpc>
      <a:spcBef>
        <a:spcPct val="60000"/>
      </a:spcBef>
      <a:spcAft>
        <a:spcPct val="0"/>
      </a:spcAft>
      <a:defRPr sz="2800" i="1" kern="1200">
        <a:solidFill>
          <a:schemeClr val="bg2"/>
        </a:solidFill>
        <a:latin typeface="Arial Narrow" pitchFamily="34" charset="0"/>
        <a:ea typeface="+mn-ea"/>
        <a:cs typeface="+mn-cs"/>
      </a:defRPr>
    </a:lvl3pPr>
    <a:lvl4pPr marL="1371600" algn="ctr" rtl="0" eaLnBrk="0" fontAlgn="base" hangingPunct="0">
      <a:lnSpc>
        <a:spcPct val="120000"/>
      </a:lnSpc>
      <a:spcBef>
        <a:spcPct val="60000"/>
      </a:spcBef>
      <a:spcAft>
        <a:spcPct val="0"/>
      </a:spcAft>
      <a:defRPr sz="2800" i="1" kern="1200">
        <a:solidFill>
          <a:schemeClr val="bg2"/>
        </a:solidFill>
        <a:latin typeface="Arial Narrow" pitchFamily="34" charset="0"/>
        <a:ea typeface="+mn-ea"/>
        <a:cs typeface="+mn-cs"/>
      </a:defRPr>
    </a:lvl4pPr>
    <a:lvl5pPr marL="1828800" algn="ctr" rtl="0" eaLnBrk="0" fontAlgn="base" hangingPunct="0">
      <a:lnSpc>
        <a:spcPct val="120000"/>
      </a:lnSpc>
      <a:spcBef>
        <a:spcPct val="60000"/>
      </a:spcBef>
      <a:spcAft>
        <a:spcPct val="0"/>
      </a:spcAft>
      <a:defRPr sz="2800" i="1" kern="1200">
        <a:solidFill>
          <a:schemeClr val="bg2"/>
        </a:solidFill>
        <a:latin typeface="Arial Narrow" pitchFamily="34" charset="0"/>
        <a:ea typeface="+mn-ea"/>
        <a:cs typeface="+mn-cs"/>
      </a:defRPr>
    </a:lvl5pPr>
    <a:lvl6pPr marL="2286000" algn="l" defTabSz="914400" rtl="0" eaLnBrk="1" latinLnBrk="0" hangingPunct="1">
      <a:defRPr sz="2800" i="1" kern="1200">
        <a:solidFill>
          <a:schemeClr val="bg2"/>
        </a:solidFill>
        <a:latin typeface="Arial Narrow" pitchFamily="34" charset="0"/>
        <a:ea typeface="+mn-ea"/>
        <a:cs typeface="+mn-cs"/>
      </a:defRPr>
    </a:lvl6pPr>
    <a:lvl7pPr marL="2743200" algn="l" defTabSz="914400" rtl="0" eaLnBrk="1" latinLnBrk="0" hangingPunct="1">
      <a:defRPr sz="2800" i="1" kern="1200">
        <a:solidFill>
          <a:schemeClr val="bg2"/>
        </a:solidFill>
        <a:latin typeface="Arial Narrow" pitchFamily="34" charset="0"/>
        <a:ea typeface="+mn-ea"/>
        <a:cs typeface="+mn-cs"/>
      </a:defRPr>
    </a:lvl7pPr>
    <a:lvl8pPr marL="3200400" algn="l" defTabSz="914400" rtl="0" eaLnBrk="1" latinLnBrk="0" hangingPunct="1">
      <a:defRPr sz="2800" i="1" kern="1200">
        <a:solidFill>
          <a:schemeClr val="bg2"/>
        </a:solidFill>
        <a:latin typeface="Arial Narrow" pitchFamily="34" charset="0"/>
        <a:ea typeface="+mn-ea"/>
        <a:cs typeface="+mn-cs"/>
      </a:defRPr>
    </a:lvl8pPr>
    <a:lvl9pPr marL="3657600" algn="l" defTabSz="914400" rtl="0" eaLnBrk="1" latinLnBrk="0" hangingPunct="1">
      <a:defRPr sz="2800" i="1" kern="1200">
        <a:solidFill>
          <a:schemeClr val="bg2"/>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FFCC66"/>
    <a:srgbClr val="000066"/>
    <a:srgbClr val="FF3300"/>
    <a:srgbClr val="6666FF"/>
    <a:srgbClr val="FFFF00"/>
    <a:srgbClr val="FFFF99"/>
    <a:srgbClr val="FC01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73" d="100"/>
          <a:sy n="73" d="100"/>
        </p:scale>
        <p:origin x="-102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75" d="100"/>
          <a:sy n="75" d="100"/>
        </p:scale>
        <p:origin x="-448" y="212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765175" y="8713788"/>
            <a:ext cx="5280025" cy="152400"/>
          </a:xfrm>
          <a:prstGeom prst="rect">
            <a:avLst/>
          </a:prstGeom>
          <a:noFill/>
          <a:ln w="9525">
            <a:noFill/>
            <a:miter lim="800000"/>
            <a:headEnd/>
            <a:tailEnd/>
          </a:ln>
          <a:effectLst/>
        </p:spPr>
        <p:txBody>
          <a:bodyPr lIns="0" tIns="0" rIns="0" bIns="0">
            <a:spAutoFit/>
          </a:bodyPr>
          <a:lstStyle/>
          <a:p>
            <a:pPr defTabSz="989013">
              <a:lnSpc>
                <a:spcPct val="100000"/>
              </a:lnSpc>
              <a:spcBef>
                <a:spcPct val="50000"/>
              </a:spcBef>
              <a:defRPr/>
            </a:pPr>
            <a:r>
              <a:rPr lang="en-US" sz="1000" b="1" i="0">
                <a:solidFill>
                  <a:schemeClr val="tx1"/>
                </a:solidFill>
                <a:latin typeface="Arial" charset="0"/>
              </a:rPr>
              <a:t>&lt;Course name&gt; &lt;Lesson number&gt;</a:t>
            </a:r>
            <a:r>
              <a:rPr lang="en-US" sz="1000" b="1" i="0">
                <a:solidFill>
                  <a:schemeClr val="tx1"/>
                </a:solidFill>
                <a:latin typeface="Times New Roman" pitchFamily="18" charset="0"/>
              </a:rPr>
              <a:t>-</a:t>
            </a:r>
            <a:fld id="{3A11CCE1-3876-4324-A0CD-3620EE0052A8}" type="slidenum">
              <a:rPr lang="en-US" sz="1000" b="1" i="0">
                <a:solidFill>
                  <a:schemeClr val="tx1"/>
                </a:solidFill>
                <a:latin typeface="Arial" charset="0"/>
              </a:rPr>
              <a:pPr defTabSz="989013">
                <a:lnSpc>
                  <a:spcPct val="100000"/>
                </a:lnSpc>
                <a:spcBef>
                  <a:spcPct val="50000"/>
                </a:spcBef>
                <a:defRPr/>
              </a:pPr>
              <a:t>‹#›</a:t>
            </a:fld>
            <a:endParaRPr lang="en-US" sz="1000" b="1" i="0">
              <a:solidFill>
                <a:schemeClr val="tx1"/>
              </a:solidFill>
              <a:latin typeface="Arial" charset="0"/>
            </a:endParaRPr>
          </a:p>
        </p:txBody>
      </p:sp>
    </p:spTree>
    <p:extLst>
      <p:ext uri="{BB962C8B-B14F-4D97-AF65-F5344CB8AC3E}">
        <p14:creationId xmlns:p14="http://schemas.microsoft.com/office/powerpoint/2010/main" val="34605555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ChangeArrowheads="1" noTextEdit="1"/>
          </p:cNvSpPr>
          <p:nvPr>
            <p:ph type="sldImg" idx="2"/>
          </p:nvPr>
        </p:nvSpPr>
        <p:spPr bwMode="auto">
          <a:xfrm>
            <a:off x="469900" y="157163"/>
            <a:ext cx="5873750" cy="440213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p:cNvSpPr>
            <a:spLocks noGrp="1" noChangeArrowheads="1"/>
          </p:cNvSpPr>
          <p:nvPr>
            <p:ph type="body" sz="quarter" idx="3"/>
          </p:nvPr>
        </p:nvSpPr>
        <p:spPr bwMode="auto">
          <a:xfrm>
            <a:off x="409575" y="4765675"/>
            <a:ext cx="5995988" cy="37496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Heading (Level 1) Arial 11pt Bold</a:t>
            </a:r>
          </a:p>
          <a:p>
            <a:pPr lvl="1"/>
            <a:r>
              <a:rPr lang="en-US" noProof="0" smtClean="0"/>
              <a:t>Body Text (Level 2) Times New Roman 11pt</a:t>
            </a:r>
          </a:p>
          <a:p>
            <a:pPr lvl="2"/>
            <a:r>
              <a:rPr lang="en-US" noProof="0" smtClean="0"/>
              <a:t>Bullet 1 (Level 3) Times New Roman 11pt</a:t>
            </a:r>
          </a:p>
          <a:p>
            <a:pPr lvl="3"/>
            <a:r>
              <a:rPr lang="en-US" noProof="0" smtClean="0"/>
              <a:t>Bullet 2 (Level 4) Times New Roman 11pt</a:t>
            </a:r>
          </a:p>
          <a:p>
            <a:pPr lvl="0"/>
            <a:endParaRPr lang="en-US" noProof="0" smtClean="0"/>
          </a:p>
          <a:p>
            <a:pPr lvl="0"/>
            <a:endParaRPr lang="en-US" noProof="0" smtClean="0"/>
          </a:p>
          <a:p>
            <a:pPr lvl="0"/>
            <a:endParaRPr lang="en-US" noProof="0" smtClean="0"/>
          </a:p>
          <a:p>
            <a:pPr lvl="0"/>
            <a:endParaRPr lang="en-US" noProof="0" smtClean="0"/>
          </a:p>
          <a:p>
            <a:pPr lvl="0"/>
            <a:endParaRPr lang="en-US" noProof="0" smtClean="0"/>
          </a:p>
          <a:p>
            <a:pPr lvl="0"/>
            <a:endParaRPr lang="en-US" noProof="0" smtClean="0"/>
          </a:p>
          <a:p>
            <a:pPr lvl="0"/>
            <a:endParaRPr lang="en-US" noProof="0" smtClean="0"/>
          </a:p>
          <a:p>
            <a:pPr lvl="0"/>
            <a:endParaRPr lang="en-US" noProof="0" smtClean="0"/>
          </a:p>
          <a:p>
            <a:pPr lvl="0"/>
            <a:r>
              <a:rPr lang="en-US" noProof="0" smtClean="0"/>
              <a:t>Technical Note (Level 1) Arial 11pt Bold (CHANGE TO BLUE)</a:t>
            </a:r>
          </a:p>
          <a:p>
            <a:pPr lvl="0"/>
            <a:r>
              <a:rPr lang="en-US" noProof="0" smtClean="0"/>
              <a:t>Class Management Note (Level 1) Arial 11pt Bold (CHANGE TO BLUE)</a:t>
            </a:r>
          </a:p>
          <a:p>
            <a:pPr lvl="1"/>
            <a:r>
              <a:rPr lang="en-US" noProof="0" smtClean="0"/>
              <a:t>Body Text (Level 2) Times New Roman 11pt (CHANGE TO BLUE)</a:t>
            </a:r>
          </a:p>
          <a:p>
            <a:pPr lvl="2"/>
            <a:r>
              <a:rPr lang="en-US" noProof="0" smtClean="0"/>
              <a:t>Bullet 1 (Level 3) Times New Roman 11pt (CHANGE TO BLUE)</a:t>
            </a:r>
          </a:p>
        </p:txBody>
      </p:sp>
      <p:sp>
        <p:nvSpPr>
          <p:cNvPr id="2052" name="Rectangle 4"/>
          <p:cNvSpPr>
            <a:spLocks noChangeArrowheads="1"/>
          </p:cNvSpPr>
          <p:nvPr/>
        </p:nvSpPr>
        <p:spPr bwMode="auto">
          <a:xfrm>
            <a:off x="712788" y="8593138"/>
            <a:ext cx="5270500" cy="152400"/>
          </a:xfrm>
          <a:prstGeom prst="rect">
            <a:avLst/>
          </a:prstGeom>
          <a:noFill/>
          <a:ln w="9525">
            <a:noFill/>
            <a:miter lim="800000"/>
            <a:headEnd/>
            <a:tailEnd/>
          </a:ln>
          <a:effectLst/>
        </p:spPr>
        <p:txBody>
          <a:bodyPr lIns="0" tIns="0" rIns="0" bIns="0">
            <a:spAutoFit/>
          </a:bodyPr>
          <a:lstStyle/>
          <a:p>
            <a:pPr defTabSz="989013">
              <a:lnSpc>
                <a:spcPct val="100000"/>
              </a:lnSpc>
              <a:spcBef>
                <a:spcPct val="50000"/>
              </a:spcBef>
              <a:defRPr/>
            </a:pPr>
            <a:r>
              <a:rPr lang="en-US" sz="1000" b="1" i="0">
                <a:solidFill>
                  <a:schemeClr val="tx1"/>
                </a:solidFill>
                <a:latin typeface="Arial" charset="0"/>
              </a:rPr>
              <a:t>Introduction to Oracle: SQL and PL/SQL  7</a:t>
            </a:r>
            <a:r>
              <a:rPr lang="en-US" sz="1000" b="1" i="0">
                <a:solidFill>
                  <a:schemeClr val="tx1"/>
                </a:solidFill>
                <a:latin typeface="Times New Roman" pitchFamily="18" charset="0"/>
              </a:rPr>
              <a:t>-</a:t>
            </a:r>
            <a:fld id="{49DEE3C6-BE66-450F-A97B-D6CD9837ACFF}" type="slidenum">
              <a:rPr lang="en-US" sz="1000" b="1" i="0">
                <a:solidFill>
                  <a:schemeClr val="tx1"/>
                </a:solidFill>
                <a:latin typeface="Arial" charset="0"/>
              </a:rPr>
              <a:pPr defTabSz="989013">
                <a:lnSpc>
                  <a:spcPct val="100000"/>
                </a:lnSpc>
                <a:spcBef>
                  <a:spcPct val="50000"/>
                </a:spcBef>
                <a:defRPr/>
              </a:pPr>
              <a:t>‹#›</a:t>
            </a:fld>
            <a:endParaRPr lang="en-US" sz="1000" b="1" i="0">
              <a:solidFill>
                <a:schemeClr val="tx1"/>
              </a:solidFill>
              <a:latin typeface="Arial" charset="0"/>
            </a:endParaRPr>
          </a:p>
        </p:txBody>
      </p:sp>
    </p:spTree>
    <p:extLst>
      <p:ext uri="{BB962C8B-B14F-4D97-AF65-F5344CB8AC3E}">
        <p14:creationId xmlns:p14="http://schemas.microsoft.com/office/powerpoint/2010/main" val="4012728087"/>
      </p:ext>
    </p:extLst>
  </p:cSld>
  <p:clrMap bg1="lt1" tx1="dk1" bg2="lt2" tx2="dk2" accent1="accent1" accent2="accent2" accent3="accent3" accent4="accent4" accent5="accent5" accent6="accent6" hlink="hlink" folHlink="folHlink"/>
  <p:notesStyle>
    <a:lvl1pPr algn="l" defTabSz="401638" rtl="0" eaLnBrk="0" fontAlgn="base" hangingPunct="0">
      <a:spcBef>
        <a:spcPct val="30000"/>
      </a:spcBef>
      <a:spcAft>
        <a:spcPct val="0"/>
      </a:spcAft>
      <a:tabLst>
        <a:tab pos="457200" algn="l"/>
      </a:tabLst>
      <a:defRPr sz="1100" b="1" kern="1200">
        <a:solidFill>
          <a:schemeClr val="tx1"/>
        </a:solidFill>
        <a:latin typeface="Arial" charset="0"/>
        <a:ea typeface="+mn-ea"/>
        <a:cs typeface="+mn-cs"/>
      </a:defRPr>
    </a:lvl1pPr>
    <a:lvl2pPr marL="114300" algn="l" defTabSz="401638" rtl="0" eaLnBrk="0" fontAlgn="base" hangingPunct="0">
      <a:spcBef>
        <a:spcPct val="30000"/>
      </a:spcBef>
      <a:spcAft>
        <a:spcPct val="0"/>
      </a:spcAft>
      <a:tabLst>
        <a:tab pos="457200" algn="l"/>
      </a:tabLst>
      <a:defRPr sz="1100" kern="1200">
        <a:solidFill>
          <a:schemeClr val="tx1"/>
        </a:solidFill>
        <a:latin typeface="Times New Roman" pitchFamily="18" charset="0"/>
        <a:ea typeface="+mn-ea"/>
        <a:cs typeface="+mn-cs"/>
      </a:defRPr>
    </a:lvl2pPr>
    <a:lvl3pPr marL="450850" indent="-217488" algn="l" defTabSz="401638" rtl="0" eaLnBrk="0" fontAlgn="base" hangingPunct="0">
      <a:spcBef>
        <a:spcPct val="30000"/>
      </a:spcBef>
      <a:spcAft>
        <a:spcPct val="0"/>
      </a:spcAft>
      <a:buChar char="•"/>
      <a:tabLst>
        <a:tab pos="457200" algn="l"/>
      </a:tabLst>
      <a:defRPr sz="1100" kern="1200">
        <a:solidFill>
          <a:schemeClr val="tx1"/>
        </a:solidFill>
        <a:latin typeface="Times New Roman" pitchFamily="18" charset="0"/>
        <a:ea typeface="+mn-ea"/>
        <a:cs typeface="+mn-cs"/>
      </a:defRPr>
    </a:lvl3pPr>
    <a:lvl4pPr marL="852488" indent="-217488" algn="l" defTabSz="401638" rtl="0" eaLnBrk="0" fontAlgn="base" hangingPunct="0">
      <a:spcBef>
        <a:spcPct val="30000"/>
      </a:spcBef>
      <a:spcAft>
        <a:spcPct val="0"/>
      </a:spcAft>
      <a:buChar char="–"/>
      <a:tabLst>
        <a:tab pos="457200" algn="l"/>
      </a:tabLst>
      <a:defRPr sz="1100" kern="1200">
        <a:solidFill>
          <a:schemeClr val="tx1"/>
        </a:solidFill>
        <a:latin typeface="Times New Roman" pitchFamily="18" charset="0"/>
        <a:ea typeface="+mn-ea"/>
        <a:cs typeface="+mn-cs"/>
      </a:defRPr>
    </a:lvl4pPr>
    <a:lvl5pPr marL="2057400" indent="-228600" algn="l" defTabSz="401638" rtl="0" eaLnBrk="0" fontAlgn="base" hangingPunct="0">
      <a:spcBef>
        <a:spcPct val="30000"/>
      </a:spcBef>
      <a:spcAft>
        <a:spcPct val="0"/>
      </a:spcAft>
      <a:tabLst>
        <a:tab pos="457200" algn="l"/>
      </a:tabLs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tab pos="1122363" algn="l"/>
                <a:tab pos="2246313" algn="l"/>
              </a:tabLst>
            </a:pPr>
            <a:endParaRPr lang="en-US" smtClean="0">
              <a:latin typeface="Arial" pitchFamily="34" charset="0"/>
            </a:endParaRPr>
          </a:p>
          <a:p>
            <a:pPr>
              <a:tabLst>
                <a:tab pos="1122363" algn="l"/>
                <a:tab pos="2246313" algn="l"/>
              </a:tabLst>
            </a:pPr>
            <a:endParaRPr lang="en-US" smtClean="0">
              <a:latin typeface="Arial" pitchFamily="34" charset="0"/>
            </a:endParaRPr>
          </a:p>
          <a:p>
            <a:pPr>
              <a:tabLst>
                <a:tab pos="1122363" algn="l"/>
                <a:tab pos="2246313" algn="l"/>
              </a:tabLst>
            </a:pPr>
            <a:endParaRPr lang="en-US" smtClean="0">
              <a:latin typeface="Arial" pitchFamily="34" charset="0"/>
            </a:endParaRPr>
          </a:p>
          <a:p>
            <a:pPr>
              <a:tabLst>
                <a:tab pos="1122363" algn="l"/>
                <a:tab pos="2246313" algn="l"/>
              </a:tabLst>
            </a:pPr>
            <a:endParaRPr lang="en-US" smtClean="0">
              <a:latin typeface="Arial" pitchFamily="34" charset="0"/>
            </a:endParaRPr>
          </a:p>
          <a:p>
            <a:pPr>
              <a:tabLst>
                <a:tab pos="1122363" algn="l"/>
                <a:tab pos="2246313" algn="l"/>
              </a:tabLst>
            </a:pPr>
            <a:endParaRPr lang="en-US" smtClean="0">
              <a:latin typeface="Arial" pitchFamily="34" charset="0"/>
            </a:endParaRPr>
          </a:p>
          <a:p>
            <a:pPr>
              <a:tabLst>
                <a:tab pos="1122363" algn="l"/>
                <a:tab pos="2246313" algn="l"/>
              </a:tabLst>
            </a:pPr>
            <a:endParaRPr lang="en-US" smtClean="0">
              <a:latin typeface="Arial" pitchFamily="34" charset="0"/>
            </a:endParaRPr>
          </a:p>
          <a:p>
            <a:pPr>
              <a:tabLst>
                <a:tab pos="1122363" algn="l"/>
                <a:tab pos="2246313" algn="l"/>
              </a:tabLst>
            </a:pPr>
            <a:endParaRPr lang="en-US" smtClean="0">
              <a:latin typeface="Arial" pitchFamily="34" charset="0"/>
            </a:endParaRPr>
          </a:p>
          <a:p>
            <a:pPr>
              <a:tabLst>
                <a:tab pos="1122363" algn="l"/>
                <a:tab pos="2246313" algn="l"/>
              </a:tabLst>
            </a:pPr>
            <a:endParaRPr lang="en-US" smtClean="0">
              <a:latin typeface="Arial" pitchFamily="34" charset="0"/>
            </a:endParaRPr>
          </a:p>
          <a:p>
            <a:pPr>
              <a:tabLst>
                <a:tab pos="1122363" algn="l"/>
                <a:tab pos="2246313" algn="l"/>
              </a:tabLst>
            </a:pPr>
            <a:endParaRPr lang="en-US" smtClean="0">
              <a:latin typeface="Arial" pitchFamily="34" charset="0"/>
            </a:endParaRPr>
          </a:p>
          <a:p>
            <a:pPr>
              <a:tabLst>
                <a:tab pos="1122363" algn="l"/>
                <a:tab pos="2246313" algn="l"/>
              </a:tabLst>
            </a:pPr>
            <a:endParaRPr lang="en-US" smtClean="0">
              <a:latin typeface="Arial" pitchFamily="34" charset="0"/>
            </a:endParaRPr>
          </a:p>
          <a:p>
            <a:pPr>
              <a:tabLst>
                <a:tab pos="1122363" algn="l"/>
                <a:tab pos="2246313" algn="l"/>
              </a:tabLst>
            </a:pPr>
            <a:endParaRPr lang="en-US" smtClean="0">
              <a:latin typeface="Arial" pitchFamily="34" charset="0"/>
            </a:endParaRPr>
          </a:p>
          <a:p>
            <a:pPr>
              <a:tabLst>
                <a:tab pos="1122363" algn="l"/>
                <a:tab pos="2246313" algn="l"/>
              </a:tabLst>
            </a:pPr>
            <a:endParaRPr lang="en-US" smtClean="0">
              <a:latin typeface="Arial" pitchFamily="34" charset="0"/>
            </a:endParaRPr>
          </a:p>
          <a:p>
            <a:pPr>
              <a:tabLst>
                <a:tab pos="1122363" algn="l"/>
                <a:tab pos="2246313" algn="l"/>
              </a:tabLst>
            </a:pPr>
            <a:r>
              <a:rPr lang="en-US" sz="1200" smtClean="0">
                <a:solidFill>
                  <a:schemeClr val="accent2"/>
                </a:solidFill>
                <a:latin typeface="Arial" pitchFamily="34" charset="0"/>
              </a:rPr>
              <a:t>Schedule:	Timing	Topic</a:t>
            </a:r>
          </a:p>
          <a:p>
            <a:pPr lvl="1">
              <a:tabLst>
                <a:tab pos="1122363" algn="l"/>
                <a:tab pos="2246313" algn="l"/>
              </a:tabLst>
            </a:pPr>
            <a:r>
              <a:rPr lang="en-US" smtClean="0">
                <a:solidFill>
                  <a:schemeClr val="accent2"/>
                </a:solidFill>
              </a:rPr>
              <a:t>	20 minutes	Lecture</a:t>
            </a:r>
          </a:p>
          <a:p>
            <a:pPr lvl="1">
              <a:tabLst>
                <a:tab pos="1122363" algn="l"/>
                <a:tab pos="2246313" algn="l"/>
              </a:tabLst>
            </a:pPr>
            <a:r>
              <a:rPr lang="en-US" smtClean="0">
                <a:solidFill>
                  <a:schemeClr val="accent2"/>
                </a:solidFill>
              </a:rPr>
              <a:t>	20 minutes	Practice</a:t>
            </a:r>
          </a:p>
          <a:p>
            <a:pPr lvl="1">
              <a:tabLst>
                <a:tab pos="1122363" algn="l"/>
                <a:tab pos="2246313" algn="l"/>
              </a:tabLst>
            </a:pPr>
            <a:r>
              <a:rPr lang="en-US" smtClean="0">
                <a:solidFill>
                  <a:schemeClr val="accent2"/>
                </a:solidFill>
              </a:rPr>
              <a:t>	40 minutes	Total</a:t>
            </a:r>
          </a:p>
        </p:txBody>
      </p:sp>
      <p:sp>
        <p:nvSpPr>
          <p:cNvPr id="28675" name="Rectangle 3"/>
          <p:cNvSpPr>
            <a:spLocks noChangeArrowheads="1" noTextEdit="1"/>
          </p:cNvSpPr>
          <p:nvPr>
            <p:ph type="sldImg"/>
          </p:nvPr>
        </p:nvSpPr>
        <p:spPr>
          <a:xfrm>
            <a:off x="471488" y="157163"/>
            <a:ext cx="5870575" cy="4402137"/>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xfrm>
            <a:off x="454025" y="4762500"/>
            <a:ext cx="5981700" cy="3795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defTabSz="468313">
              <a:tabLst>
                <a:tab pos="444500" algn="l"/>
              </a:tabLst>
            </a:pPr>
            <a:r>
              <a:rPr lang="en-US" smtClean="0">
                <a:latin typeface="Arial" pitchFamily="34" charset="0"/>
              </a:rPr>
              <a:t>Using a Subquery in the FROM Clause</a:t>
            </a:r>
          </a:p>
          <a:p>
            <a:pPr lvl="1" defTabSz="468313">
              <a:tabLst>
                <a:tab pos="444500" algn="l"/>
              </a:tabLst>
            </a:pPr>
            <a:r>
              <a:rPr lang="en-US" smtClean="0"/>
              <a:t>You can use a </a:t>
            </a:r>
            <a:r>
              <a:rPr lang="en-US" smtClean="0">
                <a:solidFill>
                  <a:srgbClr val="FC0128"/>
                </a:solidFill>
              </a:rPr>
              <a:t>subquery in the FROM clause </a:t>
            </a:r>
            <a:r>
              <a:rPr lang="en-US" smtClean="0"/>
              <a:t>of a SELECT statement, which is very similar to how views are used. A subquery in the FROM clause of a SELECT statement defines a data source for that particular SELECT statement, and only that SELECT statement.  The slide example displays employee names, salaries, department numbers, and average salaries for all the employees who make more than the average salary in their department.</a:t>
            </a:r>
          </a:p>
        </p:txBody>
      </p:sp>
      <p:sp>
        <p:nvSpPr>
          <p:cNvPr id="37891" name="Rectangle 3"/>
          <p:cNvSpPr>
            <a:spLocks noChangeArrowheads="1" noTextEdit="1"/>
          </p:cNvSpPr>
          <p:nvPr>
            <p:ph type="sldImg"/>
          </p:nvPr>
        </p:nvSpPr>
        <p:spPr>
          <a:xfrm>
            <a:off x="439738" y="168275"/>
            <a:ext cx="5929312" cy="4446588"/>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noTextEdit="1"/>
          </p:cNvSpPr>
          <p:nvPr>
            <p:ph type="sldImg"/>
          </p:nvPr>
        </p:nvSpPr>
        <p:spPr>
          <a:xfrm>
            <a:off x="471488" y="157163"/>
            <a:ext cx="5870575" cy="4402137"/>
          </a:xfrm>
          <a:ln cap="flat"/>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noTextEdit="1"/>
          </p:cNvSpPr>
          <p:nvPr>
            <p:ph type="sldImg"/>
          </p:nvPr>
        </p:nvSpPr>
        <p:spPr>
          <a:xfrm>
            <a:off x="471488" y="196850"/>
            <a:ext cx="5894387" cy="4419600"/>
          </a:xfrm>
          <a:ln cap="flat"/>
        </p:spPr>
      </p:sp>
      <p:sp>
        <p:nvSpPr>
          <p:cNvPr id="39939" name="Rectangle 3"/>
          <p:cNvSpPr>
            <a:spLocks noGrp="1" noChangeArrowheads="1"/>
          </p:cNvSpPr>
          <p:nvPr>
            <p:ph type="body" idx="1"/>
          </p:nvPr>
        </p:nvSpPr>
        <p:spPr>
          <a:xfrm>
            <a:off x="444500" y="4797425"/>
            <a:ext cx="5932488" cy="3224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06400">
              <a:tabLst>
                <a:tab pos="460375" algn="l"/>
              </a:tabLst>
            </a:pPr>
            <a:r>
              <a:rPr lang="en-US" smtClean="0">
                <a:latin typeface="Arial" pitchFamily="34" charset="0"/>
              </a:rPr>
              <a:t>Practice Overview</a:t>
            </a:r>
          </a:p>
          <a:p>
            <a:pPr marL="115888" lvl="1" defTabSz="406400">
              <a:tabLst>
                <a:tab pos="460375" algn="l"/>
              </a:tabLst>
            </a:pPr>
            <a:r>
              <a:rPr lang="en-US" smtClean="0"/>
              <a:t>In this practice, you will write multiple-value subqueries.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xfrm>
            <a:off x="444500" y="382588"/>
            <a:ext cx="5878513" cy="807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06400">
              <a:spcBef>
                <a:spcPct val="0"/>
              </a:spcBef>
              <a:spcAft>
                <a:spcPct val="48000"/>
              </a:spcAft>
              <a:tabLst>
                <a:tab pos="460375" algn="l"/>
              </a:tabLst>
            </a:pPr>
            <a:r>
              <a:rPr lang="en-US" smtClean="0">
                <a:latin typeface="Arial" pitchFamily="34" charset="0"/>
              </a:rPr>
              <a:t>Practice 7</a:t>
            </a:r>
            <a:endParaRPr lang="en-US" b="0" smtClean="0">
              <a:latin typeface="Arial" pitchFamily="34" charset="0"/>
            </a:endParaRPr>
          </a:p>
          <a:p>
            <a:pPr marL="454025" lvl="2" indent="-219075" defTabSz="406400">
              <a:buFontTx/>
              <a:buNone/>
              <a:tabLst>
                <a:tab pos="460375" algn="l"/>
              </a:tabLst>
            </a:pPr>
            <a:r>
              <a:rPr lang="en-US" smtClean="0"/>
              <a:t>1.	Write a query to display the name, department number, and salary of any employee whose</a:t>
            </a:r>
            <a:br>
              <a:rPr lang="en-US" smtClean="0"/>
            </a:br>
            <a:r>
              <a:rPr lang="en-US" smtClean="0"/>
              <a:t>	department number and salary match the department number and salary of any employee who earns a commission.</a:t>
            </a:r>
          </a:p>
          <a:p>
            <a:pPr marL="115888" lvl="1" defTabSz="406400">
              <a:tabLst>
                <a:tab pos="460375" algn="l"/>
              </a:tabLst>
            </a:pPr>
            <a:endParaRPr lang="en-US" sz="300" smtClean="0"/>
          </a:p>
          <a:p>
            <a:pPr defTabSz="406400">
              <a:tabLst>
                <a:tab pos="460375" algn="l"/>
              </a:tabLst>
            </a:pPr>
            <a:r>
              <a:rPr lang="en-US" b="0" smtClean="0">
                <a:latin typeface="Courier New" pitchFamily="49" charset="0"/>
              </a:rPr>
              <a:t>	  ENAME    DEPTNO    SAL</a:t>
            </a:r>
            <a:br>
              <a:rPr lang="en-US" b="0" smtClean="0">
                <a:latin typeface="Courier New" pitchFamily="49" charset="0"/>
              </a:rPr>
            </a:br>
            <a:r>
              <a:rPr lang="en-US" b="0" smtClean="0">
                <a:latin typeface="Courier New" pitchFamily="49" charset="0"/>
              </a:rPr>
              <a:t>	  -------- ------ ------</a:t>
            </a:r>
            <a:br>
              <a:rPr lang="en-US" b="0" smtClean="0">
                <a:latin typeface="Courier New" pitchFamily="49" charset="0"/>
              </a:rPr>
            </a:br>
            <a:r>
              <a:rPr lang="en-US" b="0" smtClean="0">
                <a:latin typeface="Courier New" pitchFamily="49" charset="0"/>
              </a:rPr>
              <a:t>	  MARTIN       30   1250</a:t>
            </a:r>
            <a:br>
              <a:rPr lang="en-US" b="0" smtClean="0">
                <a:latin typeface="Courier New" pitchFamily="49" charset="0"/>
              </a:rPr>
            </a:br>
            <a:r>
              <a:rPr lang="en-US" b="0" smtClean="0">
                <a:latin typeface="Courier New" pitchFamily="49" charset="0"/>
              </a:rPr>
              <a:t>	  WARD         30   1250</a:t>
            </a:r>
            <a:br>
              <a:rPr lang="en-US" b="0" smtClean="0">
                <a:latin typeface="Courier New" pitchFamily="49" charset="0"/>
              </a:rPr>
            </a:br>
            <a:r>
              <a:rPr lang="en-US" b="0" smtClean="0">
                <a:latin typeface="Courier New" pitchFamily="49" charset="0"/>
              </a:rPr>
              <a:t>	  TURNER       30   1500</a:t>
            </a:r>
            <a:br>
              <a:rPr lang="en-US" b="0" smtClean="0">
                <a:latin typeface="Courier New" pitchFamily="49" charset="0"/>
              </a:rPr>
            </a:br>
            <a:r>
              <a:rPr lang="en-US" b="0" smtClean="0">
                <a:latin typeface="Courier New" pitchFamily="49" charset="0"/>
              </a:rPr>
              <a:t>	  ALLEN        30   1600</a:t>
            </a:r>
            <a:br>
              <a:rPr lang="en-US" b="0" smtClean="0">
                <a:latin typeface="Courier New" pitchFamily="49" charset="0"/>
              </a:rPr>
            </a:br>
            <a:endParaRPr lang="en-US" b="0" smtClean="0">
              <a:latin typeface="Times New Roman" pitchFamily="18" charset="0"/>
            </a:endParaRPr>
          </a:p>
          <a:p>
            <a:pPr marL="454025" lvl="2" indent="-219075" defTabSz="406400">
              <a:buFontTx/>
              <a:buNone/>
              <a:tabLst>
                <a:tab pos="460375" algn="l"/>
              </a:tabLst>
            </a:pPr>
            <a:r>
              <a:rPr lang="en-US" smtClean="0"/>
              <a:t>2.	Display the name, department name, and salary of any employee whose salary and commission match the salary and commission of any employee located in Dallas.</a:t>
            </a:r>
            <a:br>
              <a:rPr lang="en-US" smtClean="0"/>
            </a:br>
            <a:endParaRPr lang="en-US" smtClean="0"/>
          </a:p>
          <a:p>
            <a:pPr defTabSz="406400">
              <a:tabLst>
                <a:tab pos="460375" algn="l"/>
              </a:tabLst>
            </a:pPr>
            <a:r>
              <a:rPr lang="en-US" b="0" smtClean="0">
                <a:latin typeface="Courier New" pitchFamily="49" charset="0"/>
              </a:rPr>
              <a:t>	  ENAME   DNAME        SAL</a:t>
            </a:r>
            <a:br>
              <a:rPr lang="en-US" b="0" smtClean="0">
                <a:latin typeface="Courier New" pitchFamily="49" charset="0"/>
              </a:rPr>
            </a:br>
            <a:r>
              <a:rPr lang="en-US" b="0" smtClean="0">
                <a:latin typeface="Courier New" pitchFamily="49" charset="0"/>
              </a:rPr>
              <a:t>	  ------- --------- ------</a:t>
            </a:r>
            <a:br>
              <a:rPr lang="en-US" b="0" smtClean="0">
                <a:latin typeface="Courier New" pitchFamily="49" charset="0"/>
              </a:rPr>
            </a:br>
            <a:r>
              <a:rPr lang="en-US" b="0" smtClean="0">
                <a:latin typeface="Courier New" pitchFamily="49" charset="0"/>
              </a:rPr>
              <a:t>	  SMITH   RESEARCH     800</a:t>
            </a:r>
            <a:br>
              <a:rPr lang="en-US" b="0" smtClean="0">
                <a:latin typeface="Courier New" pitchFamily="49" charset="0"/>
              </a:rPr>
            </a:br>
            <a:r>
              <a:rPr lang="en-US" b="0" smtClean="0">
                <a:latin typeface="Courier New" pitchFamily="49" charset="0"/>
              </a:rPr>
              <a:t>	  ADAMS   RESEARCH    1100</a:t>
            </a:r>
            <a:br>
              <a:rPr lang="en-US" b="0" smtClean="0">
                <a:latin typeface="Courier New" pitchFamily="49" charset="0"/>
              </a:rPr>
            </a:br>
            <a:r>
              <a:rPr lang="en-US" b="0" smtClean="0">
                <a:latin typeface="Courier New" pitchFamily="49" charset="0"/>
              </a:rPr>
              <a:t>	  JONES   RESEARCH    2975</a:t>
            </a:r>
            <a:br>
              <a:rPr lang="en-US" b="0" smtClean="0">
                <a:latin typeface="Courier New" pitchFamily="49" charset="0"/>
              </a:rPr>
            </a:br>
            <a:r>
              <a:rPr lang="en-US" b="0" smtClean="0">
                <a:latin typeface="Courier New" pitchFamily="49" charset="0"/>
              </a:rPr>
              <a:t>	  FORD    RESEARCH    3000</a:t>
            </a:r>
            <a:br>
              <a:rPr lang="en-US" b="0" smtClean="0">
                <a:latin typeface="Courier New" pitchFamily="49" charset="0"/>
              </a:rPr>
            </a:br>
            <a:r>
              <a:rPr lang="en-US" b="0" smtClean="0">
                <a:latin typeface="Courier New" pitchFamily="49" charset="0"/>
              </a:rPr>
              <a:t>	  SCOTT   RESEARCH    3000</a:t>
            </a:r>
            <a:br>
              <a:rPr lang="en-US" b="0" smtClean="0">
                <a:latin typeface="Courier New" pitchFamily="49" charset="0"/>
              </a:rPr>
            </a:br>
            <a:endParaRPr lang="en-US" b="0" smtClean="0">
              <a:latin typeface="Times New Roman" pitchFamily="18" charset="0"/>
            </a:endParaRPr>
          </a:p>
          <a:p>
            <a:pPr marL="454025" lvl="2" indent="-219075" defTabSz="406400">
              <a:buFontTx/>
              <a:buNone/>
              <a:tabLst>
                <a:tab pos="460375" algn="l"/>
              </a:tabLst>
            </a:pPr>
            <a:r>
              <a:rPr lang="en-US" smtClean="0"/>
              <a:t>3.	Create a query to display the name, hire date, and salary for all employees who have both the</a:t>
            </a:r>
            <a:br>
              <a:rPr lang="en-US" smtClean="0"/>
            </a:br>
            <a:r>
              <a:rPr lang="en-US" smtClean="0"/>
              <a:t>	same salary and commission as Scott.</a:t>
            </a:r>
            <a:br>
              <a:rPr lang="en-US" smtClean="0"/>
            </a:br>
            <a:endParaRPr lang="en-US" smtClean="0"/>
          </a:p>
          <a:p>
            <a:pPr defTabSz="406400">
              <a:tabLst>
                <a:tab pos="460375" algn="l"/>
              </a:tabLst>
            </a:pPr>
            <a:r>
              <a:rPr lang="en-US" b="0" smtClean="0">
                <a:latin typeface="Courier New" pitchFamily="49" charset="0"/>
              </a:rPr>
              <a:t>	  ENAME   HIREDATE     SAL</a:t>
            </a:r>
            <a:br>
              <a:rPr lang="en-US" b="0" smtClean="0">
                <a:latin typeface="Courier New" pitchFamily="49" charset="0"/>
              </a:rPr>
            </a:br>
            <a:r>
              <a:rPr lang="en-US" b="0" smtClean="0">
                <a:latin typeface="Courier New" pitchFamily="49" charset="0"/>
              </a:rPr>
              <a:t>	  ------- --------- ------</a:t>
            </a:r>
          </a:p>
          <a:p>
            <a:pPr defTabSz="406400">
              <a:tabLst>
                <a:tab pos="460375" algn="l"/>
              </a:tabLst>
            </a:pPr>
            <a:r>
              <a:rPr lang="en-US" b="0" smtClean="0">
                <a:latin typeface="Courier New" pitchFamily="49" charset="0"/>
              </a:rPr>
              <a:t>	  FORD    03-DEC-81   3000</a:t>
            </a:r>
            <a:br>
              <a:rPr lang="en-US" b="0" smtClean="0">
                <a:latin typeface="Courier New" pitchFamily="49" charset="0"/>
              </a:rPr>
            </a:br>
            <a:endParaRPr lang="en-US" b="0" smtClean="0">
              <a:latin typeface="Courier New" pitchFamily="49" charset="0"/>
            </a:endParaRPr>
          </a:p>
          <a:p>
            <a:pPr marL="454025" lvl="2" indent="-219075" defTabSz="406400">
              <a:buFontTx/>
              <a:buNone/>
              <a:tabLst>
                <a:tab pos="460375" algn="l"/>
              </a:tabLst>
            </a:pPr>
            <a:r>
              <a:rPr lang="en-US" smtClean="0"/>
              <a:t>4.	Create a query to display the employees that earn a salary that is higher than the salary of</a:t>
            </a:r>
            <a:br>
              <a:rPr lang="en-US" smtClean="0"/>
            </a:br>
            <a:r>
              <a:rPr lang="en-US" smtClean="0"/>
              <a:t>	all of the clerks. Sort the results on salary from highest to lowest.</a:t>
            </a:r>
            <a:br>
              <a:rPr lang="en-US" smtClean="0"/>
            </a:br>
            <a:endParaRPr lang="en-US" smtClean="0"/>
          </a:p>
          <a:p>
            <a:pPr marL="115888" lvl="1" defTabSz="406400">
              <a:tabLst>
                <a:tab pos="460375" algn="l"/>
              </a:tabLst>
            </a:pPr>
            <a:r>
              <a:rPr lang="en-US" smtClean="0">
                <a:latin typeface="Courier New" pitchFamily="49" charset="0"/>
              </a:rPr>
              <a:t>	  ENAME      JOB             SAL</a:t>
            </a:r>
            <a:br>
              <a:rPr lang="en-US" smtClean="0">
                <a:latin typeface="Courier New" pitchFamily="49" charset="0"/>
              </a:rPr>
            </a:br>
            <a:r>
              <a:rPr lang="en-US" smtClean="0">
                <a:latin typeface="Courier New" pitchFamily="49" charset="0"/>
              </a:rPr>
              <a:t>	  ---------- --------- ---------</a:t>
            </a:r>
            <a:br>
              <a:rPr lang="en-US" smtClean="0">
                <a:latin typeface="Courier New" pitchFamily="49" charset="0"/>
              </a:rPr>
            </a:br>
            <a:r>
              <a:rPr lang="en-US" smtClean="0">
                <a:latin typeface="Courier New" pitchFamily="49" charset="0"/>
              </a:rPr>
              <a:t>	  KING       PRESIDENT      5000</a:t>
            </a:r>
            <a:br>
              <a:rPr lang="en-US" smtClean="0">
                <a:latin typeface="Courier New" pitchFamily="49" charset="0"/>
              </a:rPr>
            </a:br>
            <a:r>
              <a:rPr lang="en-US" smtClean="0">
                <a:latin typeface="Courier New" pitchFamily="49" charset="0"/>
              </a:rPr>
              <a:t>	  FORD       ANALYST        3000</a:t>
            </a:r>
            <a:br>
              <a:rPr lang="en-US" smtClean="0">
                <a:latin typeface="Courier New" pitchFamily="49" charset="0"/>
              </a:rPr>
            </a:br>
            <a:r>
              <a:rPr lang="en-US" smtClean="0">
                <a:latin typeface="Courier New" pitchFamily="49" charset="0"/>
              </a:rPr>
              <a:t>	  SCOTT      ANALYST        3000</a:t>
            </a:r>
            <a:br>
              <a:rPr lang="en-US" smtClean="0">
                <a:latin typeface="Courier New" pitchFamily="49" charset="0"/>
              </a:rPr>
            </a:br>
            <a:r>
              <a:rPr lang="en-US" smtClean="0">
                <a:latin typeface="Courier New" pitchFamily="49" charset="0"/>
              </a:rPr>
              <a:t>	  JONES      MANAGER        2975</a:t>
            </a:r>
            <a:br>
              <a:rPr lang="en-US" smtClean="0">
                <a:latin typeface="Courier New" pitchFamily="49" charset="0"/>
              </a:rPr>
            </a:br>
            <a:r>
              <a:rPr lang="en-US" smtClean="0">
                <a:latin typeface="Courier New" pitchFamily="49" charset="0"/>
              </a:rPr>
              <a:t>	  BLAKE      MANAGER        2850</a:t>
            </a:r>
            <a:br>
              <a:rPr lang="en-US" smtClean="0">
                <a:latin typeface="Courier New" pitchFamily="49" charset="0"/>
              </a:rPr>
            </a:br>
            <a:r>
              <a:rPr lang="en-US" smtClean="0">
                <a:latin typeface="Courier New" pitchFamily="49" charset="0"/>
              </a:rPr>
              <a:t>	  CLARK      MANAGER        2450</a:t>
            </a:r>
            <a:br>
              <a:rPr lang="en-US" smtClean="0">
                <a:latin typeface="Courier New" pitchFamily="49" charset="0"/>
              </a:rPr>
            </a:br>
            <a:r>
              <a:rPr lang="en-US" smtClean="0">
                <a:latin typeface="Courier New" pitchFamily="49" charset="0"/>
              </a:rPr>
              <a:t>	  ALLEN      SALESMAN       1600</a:t>
            </a:r>
            <a:br>
              <a:rPr lang="en-US" smtClean="0">
                <a:latin typeface="Courier New" pitchFamily="49" charset="0"/>
              </a:rPr>
            </a:br>
            <a:r>
              <a:rPr lang="en-US" smtClean="0">
                <a:latin typeface="Courier New" pitchFamily="49" charset="0"/>
              </a:rPr>
              <a:t>	  TURNER     SALESMAN       1500</a:t>
            </a:r>
            <a:br>
              <a:rPr lang="en-US" smtClean="0">
                <a:latin typeface="Courier New" pitchFamily="49" charset="0"/>
              </a:rPr>
            </a:br>
            <a:r>
              <a:rPr lang="en-US" smtClean="0">
                <a:latin typeface="Courier New" pitchFamily="49" charset="0"/>
              </a:rPr>
              <a:t>	  8 rows selected.</a:t>
            </a:r>
          </a:p>
          <a:p>
            <a:pPr defTabSz="406400">
              <a:tabLst>
                <a:tab pos="460375" algn="l"/>
              </a:tabLst>
            </a:pPr>
            <a:endParaRPr lang="en-US" b="0" smtClean="0">
              <a:latin typeface="Courier New" pitchFamily="49" charset="0"/>
            </a:endParaRPr>
          </a:p>
        </p:txBody>
      </p:sp>
      <p:sp>
        <p:nvSpPr>
          <p:cNvPr id="40963" name="Rectangle 3"/>
          <p:cNvSpPr>
            <a:spLocks noChangeArrowheads="1"/>
          </p:cNvSpPr>
          <p:nvPr/>
        </p:nvSpPr>
        <p:spPr bwMode="auto">
          <a:xfrm>
            <a:off x="1017588" y="6305550"/>
            <a:ext cx="5299075" cy="2057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64" name="Rectangle 4"/>
          <p:cNvSpPr>
            <a:spLocks noChangeArrowheads="1"/>
          </p:cNvSpPr>
          <p:nvPr/>
        </p:nvSpPr>
        <p:spPr bwMode="auto">
          <a:xfrm>
            <a:off x="1017588" y="4960938"/>
            <a:ext cx="5299075" cy="83026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65" name="Rectangle 5"/>
          <p:cNvSpPr>
            <a:spLocks noChangeArrowheads="1"/>
          </p:cNvSpPr>
          <p:nvPr/>
        </p:nvSpPr>
        <p:spPr bwMode="auto">
          <a:xfrm>
            <a:off x="1017588" y="2968625"/>
            <a:ext cx="5299075" cy="14620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66" name="Rectangle 6"/>
          <p:cNvSpPr>
            <a:spLocks noChangeArrowheads="1"/>
          </p:cNvSpPr>
          <p:nvPr/>
        </p:nvSpPr>
        <p:spPr bwMode="auto">
          <a:xfrm>
            <a:off x="1004888" y="1298575"/>
            <a:ext cx="5300662" cy="11636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3860800" y="0"/>
            <a:ext cx="2959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9699" name="Rectangle 3"/>
          <p:cNvSpPr>
            <a:spLocks noChangeArrowheads="1"/>
          </p:cNvSpPr>
          <p:nvPr/>
        </p:nvSpPr>
        <p:spPr bwMode="auto">
          <a:xfrm>
            <a:off x="-3175" y="0"/>
            <a:ext cx="295592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9700" name="Rectangle 4"/>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pPr>
            <a:r>
              <a:rPr lang="en-US" smtClean="0">
                <a:latin typeface="Arial" pitchFamily="34" charset="0"/>
              </a:rPr>
              <a:t>Lesson Aim</a:t>
            </a:r>
          </a:p>
          <a:p>
            <a:pPr lvl="1">
              <a:tabLst/>
            </a:pPr>
            <a:r>
              <a:rPr lang="en-US" smtClean="0"/>
              <a:t>In this lesson, you will learn how to write multiple-column subqueries and subqueries in the FROM clause of a SELECT statement.</a:t>
            </a:r>
          </a:p>
        </p:txBody>
      </p:sp>
      <p:sp>
        <p:nvSpPr>
          <p:cNvPr id="29701" name="Rectangle 5"/>
          <p:cNvSpPr>
            <a:spLocks noChangeArrowheads="1" noTextEdit="1"/>
          </p:cNvSpPr>
          <p:nvPr>
            <p:ph type="sldImg"/>
          </p:nvPr>
        </p:nvSpPr>
        <p:spPr>
          <a:xfrm>
            <a:off x="473075" y="158750"/>
            <a:ext cx="5867400" cy="4400550"/>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noTextEdit="1"/>
          </p:cNvSpPr>
          <p:nvPr>
            <p:ph type="sldImg"/>
          </p:nvPr>
        </p:nvSpPr>
        <p:spPr>
          <a:xfrm>
            <a:off x="471488" y="157163"/>
            <a:ext cx="5870575" cy="4402137"/>
          </a:xfrm>
          <a:ln cap="flat"/>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itchFamily="34" charset="0"/>
              </a:rPr>
              <a:t>Multiple-Column Subqueries</a:t>
            </a:r>
          </a:p>
          <a:p>
            <a:pPr lvl="1"/>
            <a:r>
              <a:rPr lang="en-US" smtClean="0"/>
              <a:t>So far you have written single-row subqueries and multiple-row subqueries where only one column was compared in the WHERE clause or HAVING clause of the SELECT statement. If you want to compare two or more columns, you must write a compound WHERE clause using logical operators. Multiple-column subqueries enable you to combine duplicate WHERE conditions into a single WHERE clause.</a:t>
            </a:r>
          </a:p>
          <a:p>
            <a:r>
              <a:rPr lang="en-US" smtClean="0">
                <a:latin typeface="Arial" pitchFamily="34" charset="0"/>
              </a:rPr>
              <a:t>Syntax</a:t>
            </a:r>
          </a:p>
        </p:txBody>
      </p:sp>
      <p:sp>
        <p:nvSpPr>
          <p:cNvPr id="30724" name="Rectangle 4"/>
          <p:cNvSpPr>
            <a:spLocks noChangeArrowheads="1"/>
          </p:cNvSpPr>
          <p:nvPr/>
        </p:nvSpPr>
        <p:spPr bwMode="auto">
          <a:xfrm>
            <a:off x="598488" y="6184900"/>
            <a:ext cx="5556250" cy="11239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25" name="Rectangle 5"/>
          <p:cNvSpPr>
            <a:spLocks noChangeArrowheads="1"/>
          </p:cNvSpPr>
          <p:nvPr/>
        </p:nvSpPr>
        <p:spPr bwMode="auto">
          <a:xfrm>
            <a:off x="596900" y="6203950"/>
            <a:ext cx="5722938"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p>
            <a:pPr algn="l" defTabSz="869950">
              <a:lnSpc>
                <a:spcPct val="100000"/>
              </a:lnSpc>
              <a:spcBef>
                <a:spcPct val="0"/>
              </a:spcBef>
            </a:pPr>
            <a:r>
              <a:rPr lang="en-US" sz="1100" b="1" i="0">
                <a:solidFill>
                  <a:schemeClr val="tx1"/>
                </a:solidFill>
                <a:latin typeface="Courier New" pitchFamily="49" charset="0"/>
              </a:rPr>
              <a:t> </a:t>
            </a:r>
            <a:r>
              <a:rPr lang="en-US" sz="1100" i="0">
                <a:solidFill>
                  <a:schemeClr val="tx1"/>
                </a:solidFill>
                <a:latin typeface="Courier New" pitchFamily="49" charset="0"/>
              </a:rPr>
              <a:t>SELECT	</a:t>
            </a:r>
            <a:r>
              <a:rPr lang="en-US" sz="1100">
                <a:solidFill>
                  <a:schemeClr val="tx1"/>
                </a:solidFill>
                <a:latin typeface="Courier New" pitchFamily="49" charset="0"/>
              </a:rPr>
              <a:t>column, column</a:t>
            </a:r>
            <a:r>
              <a:rPr lang="en-US" sz="1100" i="0">
                <a:solidFill>
                  <a:schemeClr val="tx1"/>
                </a:solidFill>
                <a:latin typeface="Courier New" pitchFamily="49" charset="0"/>
              </a:rPr>
              <a:t>, ...</a:t>
            </a:r>
          </a:p>
          <a:p>
            <a:pPr algn="l" defTabSz="869950">
              <a:lnSpc>
                <a:spcPct val="100000"/>
              </a:lnSpc>
              <a:spcBef>
                <a:spcPct val="0"/>
              </a:spcBef>
            </a:pPr>
            <a:r>
              <a:rPr lang="en-US" sz="1100" i="0">
                <a:solidFill>
                  <a:schemeClr val="tx1"/>
                </a:solidFill>
                <a:latin typeface="Courier New" pitchFamily="49" charset="0"/>
              </a:rPr>
              <a:t> FROM 	</a:t>
            </a:r>
            <a:r>
              <a:rPr lang="en-US" sz="1100">
                <a:solidFill>
                  <a:schemeClr val="tx1"/>
                </a:solidFill>
                <a:latin typeface="Courier New" pitchFamily="49" charset="0"/>
              </a:rPr>
              <a:t>table</a:t>
            </a:r>
            <a:endParaRPr lang="en-US" sz="1100" i="0">
              <a:solidFill>
                <a:schemeClr val="tx1"/>
              </a:solidFill>
              <a:latin typeface="Courier New" pitchFamily="49" charset="0"/>
            </a:endParaRPr>
          </a:p>
          <a:p>
            <a:pPr algn="l" defTabSz="869950">
              <a:lnSpc>
                <a:spcPct val="100000"/>
              </a:lnSpc>
              <a:spcBef>
                <a:spcPct val="0"/>
              </a:spcBef>
            </a:pPr>
            <a:r>
              <a:rPr lang="en-US" sz="1100" i="0">
                <a:solidFill>
                  <a:schemeClr val="tx1"/>
                </a:solidFill>
                <a:latin typeface="Courier New" pitchFamily="49" charset="0"/>
              </a:rPr>
              <a:t> WHERE	(</a:t>
            </a:r>
            <a:r>
              <a:rPr lang="en-US" sz="1100">
                <a:solidFill>
                  <a:schemeClr val="tx1"/>
                </a:solidFill>
                <a:latin typeface="Courier New" pitchFamily="49" charset="0"/>
              </a:rPr>
              <a:t>column, column</a:t>
            </a:r>
            <a:r>
              <a:rPr lang="en-US" sz="1100" i="0">
                <a:solidFill>
                  <a:schemeClr val="tx1"/>
                </a:solidFill>
                <a:latin typeface="Courier New" pitchFamily="49" charset="0"/>
              </a:rPr>
              <a:t>, ...) IN</a:t>
            </a:r>
          </a:p>
          <a:p>
            <a:pPr algn="l" defTabSz="869950">
              <a:lnSpc>
                <a:spcPct val="100000"/>
              </a:lnSpc>
              <a:spcBef>
                <a:spcPct val="0"/>
              </a:spcBef>
            </a:pPr>
            <a:r>
              <a:rPr lang="en-US" sz="1100" i="0">
                <a:solidFill>
                  <a:schemeClr val="tx1"/>
                </a:solidFill>
                <a:latin typeface="Courier New" pitchFamily="49" charset="0"/>
              </a:rPr>
              <a:t>  			(SELECT </a:t>
            </a:r>
            <a:r>
              <a:rPr lang="en-US" sz="1100">
                <a:solidFill>
                  <a:schemeClr val="tx1"/>
                </a:solidFill>
                <a:latin typeface="Courier New" pitchFamily="49" charset="0"/>
              </a:rPr>
              <a:t>column, column</a:t>
            </a:r>
            <a:r>
              <a:rPr lang="en-US" sz="1100" i="0">
                <a:solidFill>
                  <a:schemeClr val="tx1"/>
                </a:solidFill>
                <a:latin typeface="Courier New" pitchFamily="49" charset="0"/>
              </a:rPr>
              <a:t>, ...</a:t>
            </a:r>
          </a:p>
          <a:p>
            <a:pPr algn="l" defTabSz="869950">
              <a:lnSpc>
                <a:spcPct val="100000"/>
              </a:lnSpc>
              <a:spcBef>
                <a:spcPct val="0"/>
              </a:spcBef>
            </a:pPr>
            <a:r>
              <a:rPr lang="en-US" sz="1100" i="0">
                <a:solidFill>
                  <a:schemeClr val="tx1"/>
                </a:solidFill>
                <a:latin typeface="Courier New" pitchFamily="49" charset="0"/>
              </a:rPr>
              <a:t>                                FROM   </a:t>
            </a:r>
            <a:r>
              <a:rPr lang="en-US" sz="1100">
                <a:solidFill>
                  <a:schemeClr val="tx1"/>
                </a:solidFill>
                <a:latin typeface="Courier New" pitchFamily="49" charset="0"/>
              </a:rPr>
              <a:t>table</a:t>
            </a:r>
          </a:p>
          <a:p>
            <a:pPr algn="l" defTabSz="869950">
              <a:lnSpc>
                <a:spcPct val="100000"/>
              </a:lnSpc>
              <a:spcBef>
                <a:spcPct val="0"/>
              </a:spcBef>
            </a:pPr>
            <a:r>
              <a:rPr lang="en-US" sz="1100" i="0">
                <a:solidFill>
                  <a:schemeClr val="tx1"/>
                </a:solidFill>
                <a:latin typeface="Courier New" pitchFamily="49" charset="0"/>
              </a:rPr>
              <a:t>                                WHERE  </a:t>
            </a:r>
            <a:r>
              <a:rPr lang="en-US" sz="1100">
                <a:solidFill>
                  <a:schemeClr val="tx1"/>
                </a:solidFill>
                <a:latin typeface="Courier New" pitchFamily="49" charset="0"/>
              </a:rPr>
              <a:t>condition</a:t>
            </a:r>
            <a:r>
              <a:rPr lang="en-US" sz="1100" i="0">
                <a:solidFill>
                  <a:schemeClr val="tx1"/>
                </a:solidFill>
                <a:latin typeface="Courier New" pitchFamily="49" charset="0"/>
              </a:rPr>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noTextEdit="1"/>
          </p:cNvSpPr>
          <p:nvPr>
            <p:ph type="sldImg"/>
          </p:nvPr>
        </p:nvSpPr>
        <p:spPr>
          <a:xfrm>
            <a:off x="439738" y="168275"/>
            <a:ext cx="5929312" cy="4446588"/>
          </a:xfrm>
          <a:ln cap="flat"/>
        </p:spPr>
      </p:sp>
      <p:sp>
        <p:nvSpPr>
          <p:cNvPr id="31747" name="Rectangle 3"/>
          <p:cNvSpPr>
            <a:spLocks noGrp="1" noChangeArrowheads="1"/>
          </p:cNvSpPr>
          <p:nvPr>
            <p:ph type="body" idx="1"/>
          </p:nvPr>
        </p:nvSpPr>
        <p:spPr>
          <a:xfrm>
            <a:off x="454025" y="4762500"/>
            <a:ext cx="5895975" cy="3795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defTabSz="468313">
              <a:tabLst>
                <a:tab pos="444500" algn="l"/>
              </a:tabLst>
            </a:pPr>
            <a:r>
              <a:rPr lang="en-US" smtClean="0">
                <a:latin typeface="Arial" pitchFamily="34" charset="0"/>
              </a:rPr>
              <a:t>Using Multiple-Column Subqueries</a:t>
            </a:r>
          </a:p>
          <a:p>
            <a:pPr lvl="1" defTabSz="468313">
              <a:tabLst>
                <a:tab pos="444500" algn="l"/>
              </a:tabLst>
            </a:pPr>
            <a:r>
              <a:rPr lang="en-US" smtClean="0"/>
              <a:t>The example on the slide is that of a </a:t>
            </a:r>
            <a:r>
              <a:rPr lang="en-US" smtClean="0">
                <a:solidFill>
                  <a:srgbClr val="FC0128"/>
                </a:solidFill>
              </a:rPr>
              <a:t>multiple-column subquery </a:t>
            </a:r>
            <a:r>
              <a:rPr lang="en-US" smtClean="0"/>
              <a:t>because the subquery returns more than one column. It compares the values in the PRODID column and the QTY column of each candidate row in the ITEM table to the values in the PRODID column and QTY column for items in order 605.</a:t>
            </a:r>
          </a:p>
          <a:p>
            <a:pPr lvl="1" defTabSz="468313">
              <a:tabLst>
                <a:tab pos="444500" algn="l"/>
              </a:tabLst>
            </a:pPr>
            <a:r>
              <a:rPr lang="en-US" smtClean="0"/>
              <a:t>First, execute the subquery to see the PRODID and QTY values for each item in order 605.</a:t>
            </a:r>
          </a:p>
          <a:p>
            <a:pPr lvl="1" defTabSz="468313">
              <a:tabLst>
                <a:tab pos="444500" algn="l"/>
              </a:tabLst>
            </a:pPr>
            <a:endParaRPr lang="en-US" smtClean="0"/>
          </a:p>
          <a:p>
            <a:pPr defTabSz="468313">
              <a:tabLst>
                <a:tab pos="444500" algn="l"/>
              </a:tabLst>
            </a:pPr>
            <a:r>
              <a:rPr lang="en-US" smtClean="0">
                <a:latin typeface="Arial" pitchFamily="34" charset="0"/>
              </a:rPr>
              <a:t>    </a:t>
            </a:r>
          </a:p>
          <a:p>
            <a:pPr defTabSz="468313">
              <a:tabLst>
                <a:tab pos="444500" algn="l"/>
              </a:tabLst>
            </a:pPr>
            <a:endParaRPr lang="en-US" smtClean="0">
              <a:latin typeface="Arial" pitchFamily="34" charset="0"/>
            </a:endParaRPr>
          </a:p>
          <a:p>
            <a:pPr defTabSz="468313">
              <a:tabLst>
                <a:tab pos="444500" algn="l"/>
              </a:tabLst>
            </a:pPr>
            <a:endParaRPr lang="en-US" smtClean="0">
              <a:latin typeface="Arial" pitchFamily="34" charset="0"/>
            </a:endParaRPr>
          </a:p>
          <a:p>
            <a:pPr defTabSz="468313">
              <a:tabLst>
                <a:tab pos="444500" algn="l"/>
              </a:tabLst>
            </a:pPr>
            <a:endParaRPr lang="en-US" smtClean="0">
              <a:latin typeface="Arial" pitchFamily="34" charset="0"/>
            </a:endParaRPr>
          </a:p>
          <a:p>
            <a:pPr defTabSz="468313">
              <a:tabLst>
                <a:tab pos="444500" algn="l"/>
              </a:tabLst>
            </a:pPr>
            <a:endParaRPr lang="en-US" smtClean="0">
              <a:latin typeface="Arial" pitchFamily="34" charset="0"/>
            </a:endParaRPr>
          </a:p>
        </p:txBody>
      </p:sp>
      <p:sp>
        <p:nvSpPr>
          <p:cNvPr id="31748" name="Rectangle 4"/>
          <p:cNvSpPr>
            <a:spLocks noChangeArrowheads="1"/>
          </p:cNvSpPr>
          <p:nvPr/>
        </p:nvSpPr>
        <p:spPr bwMode="auto">
          <a:xfrm>
            <a:off x="554038" y="5916613"/>
            <a:ext cx="5537200" cy="250031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749" name="Rectangle 5"/>
          <p:cNvSpPr>
            <a:spLocks noChangeArrowheads="1"/>
          </p:cNvSpPr>
          <p:nvPr/>
        </p:nvSpPr>
        <p:spPr bwMode="auto">
          <a:xfrm>
            <a:off x="623888" y="5953125"/>
            <a:ext cx="5556250" cy="244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p>
            <a:pPr algn="l" defTabSz="468313">
              <a:lnSpc>
                <a:spcPct val="100000"/>
              </a:lnSpc>
              <a:spcBef>
                <a:spcPct val="0"/>
              </a:spcBef>
              <a:tabLst>
                <a:tab pos="444500" algn="l"/>
              </a:tabLst>
            </a:pPr>
            <a:r>
              <a:rPr lang="en-US" sz="1100" i="0">
                <a:solidFill>
                  <a:schemeClr val="tx1"/>
                </a:solidFill>
                <a:latin typeface="Courier New" pitchFamily="49" charset="0"/>
              </a:rPr>
              <a:t>SQL&gt; SELECT prodid, qty</a:t>
            </a:r>
          </a:p>
          <a:p>
            <a:pPr algn="l" defTabSz="468313">
              <a:lnSpc>
                <a:spcPct val="100000"/>
              </a:lnSpc>
              <a:spcBef>
                <a:spcPct val="0"/>
              </a:spcBef>
              <a:tabLst>
                <a:tab pos="444500" algn="l"/>
              </a:tabLst>
            </a:pPr>
            <a:r>
              <a:rPr lang="en-US" sz="1100" i="0">
                <a:solidFill>
                  <a:schemeClr val="tx1"/>
                </a:solidFill>
                <a:latin typeface="Courier New" pitchFamily="49" charset="0"/>
              </a:rPr>
              <a:t>  2  FROM   item</a:t>
            </a:r>
          </a:p>
          <a:p>
            <a:pPr algn="l" defTabSz="468313">
              <a:lnSpc>
                <a:spcPct val="100000"/>
              </a:lnSpc>
              <a:spcBef>
                <a:spcPct val="0"/>
              </a:spcBef>
              <a:tabLst>
                <a:tab pos="444500" algn="l"/>
              </a:tabLst>
            </a:pPr>
            <a:r>
              <a:rPr lang="en-US" sz="1100" i="0">
                <a:solidFill>
                  <a:schemeClr val="tx1"/>
                </a:solidFill>
                <a:latin typeface="Courier New" pitchFamily="49" charset="0"/>
              </a:rPr>
              <a:t>  3  WHERE  ordid = 605;</a:t>
            </a:r>
          </a:p>
          <a:p>
            <a:pPr algn="l" defTabSz="468313">
              <a:lnSpc>
                <a:spcPct val="100000"/>
              </a:lnSpc>
              <a:spcBef>
                <a:spcPct val="0"/>
              </a:spcBef>
              <a:tabLst>
                <a:tab pos="444500" algn="l"/>
              </a:tabLst>
            </a:pPr>
            <a:r>
              <a:rPr lang="en-US" sz="1100" i="0">
                <a:solidFill>
                  <a:schemeClr val="tx1"/>
                </a:solidFill>
                <a:latin typeface="Courier New" pitchFamily="49" charset="0"/>
              </a:rPr>
              <a:t> </a:t>
            </a:r>
          </a:p>
          <a:p>
            <a:pPr algn="l" defTabSz="468313">
              <a:lnSpc>
                <a:spcPct val="100000"/>
              </a:lnSpc>
              <a:spcBef>
                <a:spcPct val="0"/>
              </a:spcBef>
              <a:tabLst>
                <a:tab pos="444500" algn="l"/>
              </a:tabLst>
            </a:pPr>
            <a:r>
              <a:rPr lang="en-US" sz="1100" i="0">
                <a:solidFill>
                  <a:schemeClr val="tx1"/>
                </a:solidFill>
                <a:latin typeface="Courier New" pitchFamily="49" charset="0"/>
              </a:rPr>
              <a:t>   PRODID       QTY  </a:t>
            </a:r>
          </a:p>
          <a:p>
            <a:pPr algn="l" defTabSz="468313">
              <a:lnSpc>
                <a:spcPct val="100000"/>
              </a:lnSpc>
              <a:spcBef>
                <a:spcPct val="0"/>
              </a:spcBef>
              <a:tabLst>
                <a:tab pos="444500" algn="l"/>
              </a:tabLst>
            </a:pPr>
            <a:r>
              <a:rPr lang="en-US" sz="1100" i="0">
                <a:solidFill>
                  <a:schemeClr val="tx1"/>
                </a:solidFill>
                <a:latin typeface="Courier New" pitchFamily="49" charset="0"/>
              </a:rPr>
              <a:t>---------- ---------</a:t>
            </a:r>
          </a:p>
          <a:p>
            <a:pPr algn="l" defTabSz="468313">
              <a:lnSpc>
                <a:spcPct val="100000"/>
              </a:lnSpc>
              <a:spcBef>
                <a:spcPct val="0"/>
              </a:spcBef>
              <a:tabLst>
                <a:tab pos="444500" algn="l"/>
              </a:tabLst>
            </a:pPr>
            <a:r>
              <a:rPr lang="en-US" sz="1100" i="0">
                <a:solidFill>
                  <a:schemeClr val="tx1"/>
                </a:solidFill>
                <a:latin typeface="Courier New" pitchFamily="49" charset="0"/>
              </a:rPr>
              <a:t>    100861       100       </a:t>
            </a:r>
          </a:p>
          <a:p>
            <a:pPr algn="l" defTabSz="468313">
              <a:lnSpc>
                <a:spcPct val="100000"/>
              </a:lnSpc>
              <a:spcBef>
                <a:spcPct val="0"/>
              </a:spcBef>
              <a:tabLst>
                <a:tab pos="444500" algn="l"/>
              </a:tabLst>
            </a:pPr>
            <a:r>
              <a:rPr lang="en-US" sz="1100" i="0">
                <a:solidFill>
                  <a:schemeClr val="tx1"/>
                </a:solidFill>
                <a:latin typeface="Courier New" pitchFamily="49" charset="0"/>
              </a:rPr>
              <a:t>    100870       500</a:t>
            </a:r>
          </a:p>
          <a:p>
            <a:pPr algn="l" defTabSz="468313">
              <a:lnSpc>
                <a:spcPct val="100000"/>
              </a:lnSpc>
              <a:spcBef>
                <a:spcPct val="0"/>
              </a:spcBef>
              <a:tabLst>
                <a:tab pos="444500" algn="l"/>
              </a:tabLst>
            </a:pPr>
            <a:r>
              <a:rPr lang="en-US" sz="1100" i="0">
                <a:solidFill>
                  <a:schemeClr val="tx1"/>
                </a:solidFill>
                <a:latin typeface="Courier New" pitchFamily="49" charset="0"/>
              </a:rPr>
              <a:t>    100890         5</a:t>
            </a:r>
          </a:p>
          <a:p>
            <a:pPr algn="l" defTabSz="468313">
              <a:lnSpc>
                <a:spcPct val="100000"/>
              </a:lnSpc>
              <a:spcBef>
                <a:spcPct val="0"/>
              </a:spcBef>
              <a:tabLst>
                <a:tab pos="444500" algn="l"/>
              </a:tabLst>
            </a:pPr>
            <a:r>
              <a:rPr lang="en-US" sz="1100" i="0">
                <a:solidFill>
                  <a:schemeClr val="tx1"/>
                </a:solidFill>
                <a:latin typeface="Courier New" pitchFamily="49" charset="0"/>
              </a:rPr>
              <a:t>    101860        50</a:t>
            </a:r>
          </a:p>
          <a:p>
            <a:pPr algn="l" defTabSz="468313">
              <a:lnSpc>
                <a:spcPct val="100000"/>
              </a:lnSpc>
              <a:spcBef>
                <a:spcPct val="0"/>
              </a:spcBef>
              <a:tabLst>
                <a:tab pos="444500" algn="l"/>
              </a:tabLst>
            </a:pPr>
            <a:r>
              <a:rPr lang="en-US" sz="1100" i="0">
                <a:solidFill>
                  <a:schemeClr val="tx1"/>
                </a:solidFill>
                <a:latin typeface="Courier New" pitchFamily="49" charset="0"/>
              </a:rPr>
              <a:t>    101863       100</a:t>
            </a:r>
          </a:p>
          <a:p>
            <a:pPr algn="l" defTabSz="468313">
              <a:lnSpc>
                <a:spcPct val="100000"/>
              </a:lnSpc>
              <a:spcBef>
                <a:spcPct val="0"/>
              </a:spcBef>
              <a:tabLst>
                <a:tab pos="444500" algn="l"/>
              </a:tabLst>
            </a:pPr>
            <a:r>
              <a:rPr lang="en-US" sz="1100" i="0">
                <a:solidFill>
                  <a:schemeClr val="tx1"/>
                </a:solidFill>
                <a:latin typeface="Courier New" pitchFamily="49" charset="0"/>
              </a:rPr>
              <a:t>    102130        10      </a:t>
            </a:r>
          </a:p>
          <a:p>
            <a:pPr algn="l" defTabSz="468313">
              <a:lnSpc>
                <a:spcPct val="100000"/>
              </a:lnSpc>
              <a:spcBef>
                <a:spcPct val="0"/>
              </a:spcBef>
              <a:tabLst>
                <a:tab pos="444500" algn="l"/>
              </a:tabLst>
            </a:pPr>
            <a:endParaRPr lang="en-US" sz="1100" i="0">
              <a:solidFill>
                <a:schemeClr val="tx1"/>
              </a:solidFill>
              <a:latin typeface="Courier New" pitchFamily="49" charset="0"/>
            </a:endParaRPr>
          </a:p>
          <a:p>
            <a:pPr algn="l" defTabSz="468313">
              <a:lnSpc>
                <a:spcPct val="100000"/>
              </a:lnSpc>
              <a:spcBef>
                <a:spcPct val="0"/>
              </a:spcBef>
              <a:tabLst>
                <a:tab pos="444500" algn="l"/>
              </a:tabLst>
            </a:pPr>
            <a:r>
              <a:rPr lang="en-US" sz="1100" i="0">
                <a:solidFill>
                  <a:schemeClr val="tx1"/>
                </a:solidFill>
                <a:latin typeface="Courier New" pitchFamily="49" charset="0"/>
              </a:rPr>
              <a:t>6 rows selected.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noTextEdit="1"/>
          </p:cNvSpPr>
          <p:nvPr>
            <p:ph type="sldImg"/>
          </p:nvPr>
        </p:nvSpPr>
        <p:spPr>
          <a:xfrm>
            <a:off x="471488" y="157163"/>
            <a:ext cx="5870575" cy="4402137"/>
          </a:xfrm>
          <a:ln cap="flat"/>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itchFamily="34" charset="0"/>
              </a:rPr>
              <a:t>Using Multiple-Column Subqueries</a:t>
            </a:r>
          </a:p>
          <a:p>
            <a:pPr lvl="1"/>
            <a:r>
              <a:rPr lang="en-US" smtClean="0"/>
              <a:t>When the SQL statement on the slide is executed, the Oracle server compares the values in both the PRODID and QTY columns and returns those orders where the product number and quantity for </a:t>
            </a:r>
            <a:r>
              <a:rPr lang="en-US" i="1" smtClean="0"/>
              <a:t>that</a:t>
            </a:r>
            <a:r>
              <a:rPr lang="en-US" smtClean="0"/>
              <a:t> product match </a:t>
            </a:r>
            <a:r>
              <a:rPr lang="en-US" i="1" smtClean="0"/>
              <a:t>both</a:t>
            </a:r>
            <a:r>
              <a:rPr lang="en-US" smtClean="0"/>
              <a:t> the product number and quantity for an item in order 605.</a:t>
            </a:r>
          </a:p>
          <a:p>
            <a:pPr lvl="1"/>
            <a:r>
              <a:rPr lang="en-US" smtClean="0"/>
              <a:t>The output of the SQL statement is:</a:t>
            </a:r>
          </a:p>
          <a:p>
            <a:pPr lvl="1"/>
            <a:r>
              <a:rPr lang="en-US" smtClean="0"/>
              <a:t>         </a:t>
            </a:r>
            <a:r>
              <a:rPr lang="en-US" smtClean="0">
                <a:latin typeface="Courier New" pitchFamily="49" charset="0"/>
              </a:rPr>
              <a:t>ORDID    PRODID       QTY</a:t>
            </a:r>
          </a:p>
          <a:p>
            <a:pPr lvl="1"/>
            <a:r>
              <a:rPr lang="en-US" smtClean="0">
                <a:latin typeface="Courier New" pitchFamily="49" charset="0"/>
              </a:rPr>
              <a:t>--------- --------- ---------</a:t>
            </a:r>
          </a:p>
          <a:p>
            <a:pPr lvl="1"/>
            <a:r>
              <a:rPr lang="en-US" smtClean="0">
                <a:latin typeface="Courier New" pitchFamily="49" charset="0"/>
              </a:rPr>
              <a:t>      617    100861       100</a:t>
            </a:r>
          </a:p>
          <a:p>
            <a:pPr lvl="1"/>
            <a:r>
              <a:rPr lang="en-US" smtClean="0">
                <a:latin typeface="Courier New" pitchFamily="49" charset="0"/>
              </a:rPr>
              <a:t>      617    100870       500</a:t>
            </a:r>
          </a:p>
          <a:p>
            <a:pPr lvl="1"/>
            <a:r>
              <a:rPr lang="en-US" smtClean="0">
                <a:latin typeface="Courier New" pitchFamily="49" charset="0"/>
              </a:rPr>
              <a:t>      616    102130        10</a:t>
            </a:r>
          </a:p>
          <a:p>
            <a:pPr lvl="1"/>
            <a:r>
              <a:rPr lang="en-US" smtClean="0"/>
              <a:t>The output shows that there are three items in other orders that contain the same product number and quantity as an item in order 605. For example, order 617 has ordered a quantity 500 of product 100870. Order 605 has also ordered a quantity 500 of product 100870. Therefore, that candidate row is part of the output.</a:t>
            </a:r>
          </a:p>
          <a:p>
            <a:pPr lvl="1"/>
            <a:endParaRPr lang="en-US" smtClean="0"/>
          </a:p>
          <a:p>
            <a:r>
              <a:rPr lang="en-US" smtClean="0">
                <a:solidFill>
                  <a:schemeClr val="accent2"/>
                </a:solidFill>
                <a:latin typeface="Arial" pitchFamily="34" charset="0"/>
              </a:rPr>
              <a:t>Class Management Note</a:t>
            </a:r>
            <a:endParaRPr lang="en-US" smtClean="0">
              <a:latin typeface="Arial" pitchFamily="34" charset="0"/>
            </a:endParaRPr>
          </a:p>
          <a:p>
            <a:pPr lvl="1"/>
            <a:r>
              <a:rPr lang="en-US" smtClean="0">
                <a:solidFill>
                  <a:schemeClr val="accent2"/>
                </a:solidFill>
              </a:rPr>
              <a:t>Demo: </a:t>
            </a:r>
            <a:r>
              <a:rPr lang="en-US" i="1" smtClean="0">
                <a:solidFill>
                  <a:schemeClr val="accent2"/>
                </a:solidFill>
              </a:rPr>
              <a:t>l7pair.sql</a:t>
            </a:r>
            <a:endParaRPr lang="en-US" smtClean="0">
              <a:solidFill>
                <a:schemeClr val="accent2"/>
              </a:solidFill>
            </a:endParaRPr>
          </a:p>
          <a:p>
            <a:pPr lvl="1"/>
            <a:r>
              <a:rPr lang="en-US" smtClean="0">
                <a:solidFill>
                  <a:schemeClr val="accent2"/>
                </a:solidFill>
              </a:rPr>
              <a:t>Purpose: To illustrate a pairwise, multiple-column subquery.</a:t>
            </a:r>
          </a:p>
        </p:txBody>
      </p:sp>
      <p:grpSp>
        <p:nvGrpSpPr>
          <p:cNvPr id="32772" name="Group 6"/>
          <p:cNvGrpSpPr>
            <a:grpSpLocks/>
          </p:cNvGrpSpPr>
          <p:nvPr/>
        </p:nvGrpSpPr>
        <p:grpSpPr bwMode="auto">
          <a:xfrm>
            <a:off x="554038" y="5799138"/>
            <a:ext cx="5626100" cy="1039812"/>
            <a:chOff x="349" y="3653"/>
            <a:chExt cx="3544" cy="655"/>
          </a:xfrm>
        </p:grpSpPr>
        <p:sp>
          <p:nvSpPr>
            <p:cNvPr id="32773" name="Rectangle 4"/>
            <p:cNvSpPr>
              <a:spLocks noChangeArrowheads="1"/>
            </p:cNvSpPr>
            <p:nvPr/>
          </p:nvSpPr>
          <p:spPr bwMode="auto">
            <a:xfrm>
              <a:off x="349" y="3653"/>
              <a:ext cx="3488" cy="65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2774" name="Rectangle 5"/>
            <p:cNvSpPr>
              <a:spLocks noChangeArrowheads="1"/>
            </p:cNvSpPr>
            <p:nvPr/>
          </p:nvSpPr>
          <p:spPr bwMode="auto">
            <a:xfrm>
              <a:off x="393" y="3665"/>
              <a:ext cx="3500"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noTextEdit="1"/>
          </p:cNvSpPr>
          <p:nvPr>
            <p:ph type="sldImg"/>
          </p:nvPr>
        </p:nvSpPr>
        <p:spPr>
          <a:xfrm>
            <a:off x="471488" y="157163"/>
            <a:ext cx="5870575" cy="4402137"/>
          </a:xfrm>
          <a:ln cap="flat"/>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itchFamily="34" charset="0"/>
              </a:rPr>
              <a:t>Pairwise Versus Nonpairwise Comparisons</a:t>
            </a:r>
          </a:p>
          <a:p>
            <a:pPr lvl="1"/>
            <a:r>
              <a:rPr lang="en-US" smtClean="0"/>
              <a:t>Column comparisons in a multiple-column subquery can be </a:t>
            </a:r>
            <a:r>
              <a:rPr lang="en-US" smtClean="0">
                <a:solidFill>
                  <a:srgbClr val="FC0128"/>
                </a:solidFill>
              </a:rPr>
              <a:t>pairwise comparisons </a:t>
            </a:r>
            <a:r>
              <a:rPr lang="en-US" smtClean="0"/>
              <a:t>or </a:t>
            </a:r>
            <a:r>
              <a:rPr lang="en-US" smtClean="0">
                <a:solidFill>
                  <a:srgbClr val="FC0128"/>
                </a:solidFill>
              </a:rPr>
              <a:t>nonpairwise comparisons.</a:t>
            </a:r>
            <a:r>
              <a:rPr lang="en-US" smtClean="0"/>
              <a:t> </a:t>
            </a:r>
          </a:p>
          <a:p>
            <a:pPr lvl="1"/>
            <a:r>
              <a:rPr lang="en-US" smtClean="0"/>
              <a:t>The slide shows the product numbers and quantities of the items in order 605.</a:t>
            </a:r>
          </a:p>
          <a:p>
            <a:pPr lvl="1"/>
            <a:r>
              <a:rPr lang="en-US" smtClean="0"/>
              <a:t>In the example on the previous slide, a pairwise comparison was executed in the WHERE clause. Each candidate row in the SELECT statement must have </a:t>
            </a:r>
            <a:r>
              <a:rPr lang="en-US" i="1" smtClean="0"/>
              <a:t>both</a:t>
            </a:r>
            <a:r>
              <a:rPr lang="en-US" smtClean="0"/>
              <a:t> the same product number and same quantity as an item in order 605. This is illustrated on the left side of the slide above. The arrows indicate that both the product number and quantity in a candidate row match a product number and quantity of an item in order 605.</a:t>
            </a:r>
          </a:p>
          <a:p>
            <a:pPr lvl="1"/>
            <a:r>
              <a:rPr lang="en-US" smtClean="0"/>
              <a:t>A multiple-column subquery can also be a nonpairwise comparison. If you want a nonpairwise comparison (a cross product), you must use a WHERE clause with multiple conditions. A candidate row must match the multiple conditions in the WHERE clause but the values are compared individually. A candidate row must match some product number in order 605 as well as some quantity in order 605, but these values do not need to be in the same row. This is illustrated on the right side of the slide. For example, product 102130 appears in other orders, one order matching the quantity in order 605 (10), and another order having a quantity of 500. The arrows show a sampling of the various quantities ordered for a particular product.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noTextEdit="1"/>
          </p:cNvSpPr>
          <p:nvPr>
            <p:ph type="sldImg"/>
          </p:nvPr>
        </p:nvSpPr>
        <p:spPr>
          <a:xfrm>
            <a:off x="439738" y="168275"/>
            <a:ext cx="5929312" cy="4446588"/>
          </a:xfrm>
          <a:ln cap="flat"/>
        </p:spPr>
      </p:sp>
      <p:sp>
        <p:nvSpPr>
          <p:cNvPr id="34819" name="Rectangle 3"/>
          <p:cNvSpPr>
            <a:spLocks noGrp="1" noChangeArrowheads="1"/>
          </p:cNvSpPr>
          <p:nvPr>
            <p:ph type="body" idx="1"/>
          </p:nvPr>
        </p:nvSpPr>
        <p:spPr>
          <a:xfrm>
            <a:off x="454025" y="4762500"/>
            <a:ext cx="6022975" cy="3795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defTabSz="468313">
              <a:tabLst>
                <a:tab pos="444500" algn="l"/>
              </a:tabLst>
            </a:pPr>
            <a:r>
              <a:rPr lang="en-US" smtClean="0">
                <a:latin typeface="Arial" pitchFamily="34" charset="0"/>
              </a:rPr>
              <a:t>Nonpairwise Comparison Subquery</a:t>
            </a:r>
          </a:p>
          <a:p>
            <a:pPr lvl="1" defTabSz="468313">
              <a:tabLst>
                <a:tab pos="444500" algn="l"/>
              </a:tabLst>
            </a:pPr>
            <a:r>
              <a:rPr lang="en-US" smtClean="0"/>
              <a:t>The slide example does a nonpairwise comparison of the columns. It displays the order number, product number, and quantity of any item in which the product number and quantity match any product number and quantity of an item in order 605. Order 605 is not included in the output.</a:t>
            </a:r>
          </a:p>
          <a:p>
            <a:pPr lvl="1" defTabSz="468313">
              <a:tabLst>
                <a:tab pos="444500" algn="l"/>
              </a:tabLst>
            </a:pPr>
            <a:endParaRPr lang="en-US" smtClean="0"/>
          </a:p>
          <a:p>
            <a:pPr lvl="1" defTabSz="468313">
              <a:tabLst>
                <a:tab pos="444500" algn="l"/>
              </a:tabLst>
            </a:pPr>
            <a:endParaRPr lang="en-US" smtClean="0"/>
          </a:p>
          <a:p>
            <a:pPr lvl="1" defTabSz="468313">
              <a:tabLst>
                <a:tab pos="444500" algn="l"/>
              </a:tabLst>
            </a:pPr>
            <a:endParaRPr lang="en-US" smtClean="0"/>
          </a:p>
          <a:p>
            <a:pPr lvl="1" defTabSz="468313">
              <a:tabLst>
                <a:tab pos="444500" algn="l"/>
              </a:tabLst>
            </a:pPr>
            <a:endParaRPr lang="en-US" smtClean="0"/>
          </a:p>
          <a:p>
            <a:pPr lvl="1" defTabSz="468313">
              <a:tabLst>
                <a:tab pos="444500" algn="l"/>
              </a:tabLst>
            </a:pPr>
            <a:endParaRPr lang="en-US" smtClean="0"/>
          </a:p>
          <a:p>
            <a:pPr lvl="1" defTabSz="468313">
              <a:tabLst>
                <a:tab pos="444500" algn="l"/>
              </a:tabLst>
            </a:pPr>
            <a:endParaRPr lang="en-US" smtClean="0"/>
          </a:p>
          <a:p>
            <a:pPr lvl="1" defTabSz="468313">
              <a:tabLst>
                <a:tab pos="444500" algn="l"/>
              </a:tabLst>
            </a:pPr>
            <a:endParaRPr lang="en-US" smtClean="0"/>
          </a:p>
          <a:p>
            <a:pPr defTabSz="468313">
              <a:tabLst>
                <a:tab pos="444500" algn="l"/>
              </a:tabLst>
            </a:pPr>
            <a:endParaRPr lang="en-US" smtClean="0">
              <a:solidFill>
                <a:schemeClr val="accent2"/>
              </a:solidFill>
              <a:latin typeface="Arial" pitchFamily="34" charset="0"/>
            </a:endParaRPr>
          </a:p>
          <a:p>
            <a:pPr defTabSz="468313">
              <a:tabLst>
                <a:tab pos="444500" algn="l"/>
              </a:tabLst>
            </a:pPr>
            <a:endParaRPr lang="en-US" smtClean="0">
              <a:solidFill>
                <a:schemeClr val="accent2"/>
              </a:solidFill>
              <a:latin typeface="Arial" pitchFamily="34" charset="0"/>
            </a:endParaRPr>
          </a:p>
          <a:p>
            <a:pPr defTabSz="468313">
              <a:tabLst>
                <a:tab pos="444500" algn="l"/>
              </a:tabLst>
            </a:pPr>
            <a:r>
              <a:rPr lang="en-US" smtClean="0">
                <a:solidFill>
                  <a:schemeClr val="accent2"/>
                </a:solidFill>
                <a:latin typeface="Arial" pitchFamily="34" charset="0"/>
              </a:rPr>
              <a:t>Class Management Note</a:t>
            </a:r>
            <a:endParaRPr lang="en-US" smtClean="0">
              <a:latin typeface="Arial" pitchFamily="34" charset="0"/>
            </a:endParaRPr>
          </a:p>
          <a:p>
            <a:pPr lvl="1" defTabSz="468313">
              <a:tabLst>
                <a:tab pos="444500" algn="l"/>
              </a:tabLst>
            </a:pPr>
            <a:r>
              <a:rPr lang="en-US" smtClean="0">
                <a:solidFill>
                  <a:schemeClr val="accent2"/>
                </a:solidFill>
              </a:rPr>
              <a:t>Demo: </a:t>
            </a:r>
            <a:r>
              <a:rPr lang="en-US" i="1" smtClean="0">
                <a:solidFill>
                  <a:schemeClr val="accent2"/>
                </a:solidFill>
              </a:rPr>
              <a:t>l7nonpair.sql</a:t>
            </a:r>
            <a:endParaRPr lang="en-US" smtClean="0">
              <a:solidFill>
                <a:schemeClr val="accent2"/>
              </a:solidFill>
            </a:endParaRPr>
          </a:p>
          <a:p>
            <a:pPr lvl="1" defTabSz="468313">
              <a:tabLst>
                <a:tab pos="444500" algn="l"/>
              </a:tabLst>
            </a:pPr>
            <a:r>
              <a:rPr lang="en-US" smtClean="0">
                <a:solidFill>
                  <a:schemeClr val="accent2"/>
                </a:solidFill>
              </a:rPr>
              <a:t>Purpose: To illustrate a nonpairwise, multiple-column subquery.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noTextEdit="1"/>
          </p:cNvSpPr>
          <p:nvPr>
            <p:ph type="sldImg"/>
          </p:nvPr>
        </p:nvSpPr>
        <p:spPr>
          <a:xfrm>
            <a:off x="471488" y="157163"/>
            <a:ext cx="5870575" cy="4402137"/>
          </a:xfrm>
          <a:ln cap="flat"/>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itchFamily="34" charset="0"/>
              </a:rPr>
              <a:t>Nonpairwise Subquery</a:t>
            </a:r>
          </a:p>
          <a:p>
            <a:pPr lvl="1"/>
            <a:r>
              <a:rPr lang="en-US" smtClean="0"/>
              <a:t>The results of the nonpairwise subquery are shown in the slide. Sixteen candidate rows in the ITEM table match the multiple conditions in the WHERE clause.</a:t>
            </a:r>
          </a:p>
          <a:p>
            <a:pPr lvl="1"/>
            <a:r>
              <a:rPr lang="en-US" smtClean="0"/>
              <a:t>For example, an item from order 621 is returned from the SQL statement. A product in order 621 (product number 100861) matches a product in an item in order 605. The quantity for product 100861 in order 621 (10) matches the quantity in another item in order 605 (the quantity for product 102130).</a:t>
            </a:r>
          </a:p>
          <a:p>
            <a:pPr lvl="1"/>
            <a:endParaRPr lang="en-US" smtClean="0"/>
          </a:p>
          <a:p>
            <a:pPr lvl="1"/>
            <a:endParaRPr lang="en-US" smtClean="0"/>
          </a:p>
          <a:p>
            <a:pPr lvl="1"/>
            <a:endParaRPr lang="en-US" smtClean="0"/>
          </a:p>
          <a:p>
            <a:pPr lvl="1"/>
            <a:endParaRPr lang="en-US" smtClean="0"/>
          </a:p>
          <a:p>
            <a:pPr lvl="1"/>
            <a:endParaRPr lang="en-US" smtClean="0"/>
          </a:p>
          <a:p>
            <a:pPr lvl="1"/>
            <a:endParaRPr lang="en-US" smtClean="0"/>
          </a:p>
          <a:p>
            <a:pPr lvl="1"/>
            <a:endParaRPr lang="en-US" smtClean="0"/>
          </a:p>
          <a:p>
            <a:r>
              <a:rPr lang="en-US" smtClean="0">
                <a:solidFill>
                  <a:schemeClr val="accent2"/>
                </a:solidFill>
                <a:latin typeface="Arial" pitchFamily="34" charset="0"/>
              </a:rPr>
              <a:t>Class Management Note</a:t>
            </a:r>
            <a:endParaRPr lang="en-US" smtClean="0">
              <a:latin typeface="Arial" pitchFamily="34" charset="0"/>
            </a:endParaRPr>
          </a:p>
          <a:p>
            <a:pPr lvl="1"/>
            <a:r>
              <a:rPr lang="en-US" smtClean="0">
                <a:solidFill>
                  <a:schemeClr val="accent2"/>
                </a:solidFill>
              </a:rPr>
              <a:t>The highlighted sections in the slide indicate those rows that match some product in order 605, and some quantity in order 605. Note that the rows that are returned from the pairwise comparison are included in the output of the nonpairwise comparison. These rows are not highlighted.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noTextEdit="1"/>
          </p:cNvSpPr>
          <p:nvPr>
            <p:ph type="sldImg"/>
          </p:nvPr>
        </p:nvSpPr>
        <p:spPr>
          <a:xfrm>
            <a:off x="471488" y="157163"/>
            <a:ext cx="5870575" cy="4402137"/>
          </a:xfrm>
          <a:ln cap="flat"/>
        </p:spPr>
      </p:sp>
      <p:sp>
        <p:nvSpPr>
          <p:cNvPr id="36867" name="Rectangle 3"/>
          <p:cNvSpPr>
            <a:spLocks noGrp="1" noChangeArrowheads="1"/>
          </p:cNvSpPr>
          <p:nvPr>
            <p:ph type="body" idx="1"/>
          </p:nvPr>
        </p:nvSpPr>
        <p:spPr>
          <a:xfrm>
            <a:off x="409575" y="4765675"/>
            <a:ext cx="6110288" cy="3749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itchFamily="34" charset="0"/>
              </a:rPr>
              <a:t>Returning Nulls in the Resulting Set of a Subquery</a:t>
            </a:r>
          </a:p>
          <a:p>
            <a:pPr lvl="1"/>
            <a:r>
              <a:rPr lang="en-US" smtClean="0"/>
              <a:t>The SQL statement on the slide attempts to display all the employees who do not have any subordinates. Logically, this SQL statement should have returned eight rows. However, the SQL statement does not return any rows. One of the values returned by the inner query is a null value and hence the entire query returns no rows. The reason is that all conditions that compare a null value result in a null. So whenever null values are likely to be part of the resultant set of a subquery, do not use the NOT IN operator. The NOT IN operator is equivalent to !=ALL.</a:t>
            </a:r>
          </a:p>
          <a:p>
            <a:pPr lvl="1"/>
            <a:r>
              <a:rPr lang="en-US" smtClean="0"/>
              <a:t>Notice that the null value as part of the resultant set of a subquery will not be a problem if you are using the IN operator. The IN operator is equivalent to =ANY. For example, to display the employees who have subordinates, use the following SQL statement:</a:t>
            </a:r>
          </a:p>
        </p:txBody>
      </p:sp>
      <p:grpSp>
        <p:nvGrpSpPr>
          <p:cNvPr id="36868" name="Group 6"/>
          <p:cNvGrpSpPr>
            <a:grpSpLocks/>
          </p:cNvGrpSpPr>
          <p:nvPr/>
        </p:nvGrpSpPr>
        <p:grpSpPr bwMode="auto">
          <a:xfrm>
            <a:off x="617538" y="6630988"/>
            <a:ext cx="5537200" cy="796925"/>
            <a:chOff x="389" y="4177"/>
            <a:chExt cx="3488" cy="502"/>
          </a:xfrm>
        </p:grpSpPr>
        <p:sp>
          <p:nvSpPr>
            <p:cNvPr id="36872" name="Rectangle 4"/>
            <p:cNvSpPr>
              <a:spLocks noChangeArrowheads="1"/>
            </p:cNvSpPr>
            <p:nvPr/>
          </p:nvSpPr>
          <p:spPr bwMode="auto">
            <a:xfrm>
              <a:off x="389" y="4177"/>
              <a:ext cx="3488" cy="50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6873" name="Rectangle 5"/>
            <p:cNvSpPr>
              <a:spLocks noChangeArrowheads="1"/>
            </p:cNvSpPr>
            <p:nvPr/>
          </p:nvSpPr>
          <p:spPr bwMode="auto">
            <a:xfrm>
              <a:off x="395" y="4194"/>
              <a:ext cx="3446"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p>
              <a:pPr algn="l" defTabSz="869950">
                <a:lnSpc>
                  <a:spcPct val="100000"/>
                </a:lnSpc>
                <a:spcBef>
                  <a:spcPct val="0"/>
                </a:spcBef>
              </a:pPr>
              <a:r>
                <a:rPr lang="en-US" sz="1100" b="1" i="0">
                  <a:solidFill>
                    <a:srgbClr val="000000"/>
                  </a:solidFill>
                  <a:latin typeface="Courier New" pitchFamily="49" charset="0"/>
                </a:rPr>
                <a:t>SQL&gt; SELECT    employee.ename</a:t>
              </a:r>
              <a:br>
                <a:rPr lang="en-US" sz="1100" b="1" i="0">
                  <a:solidFill>
                    <a:srgbClr val="000000"/>
                  </a:solidFill>
                  <a:latin typeface="Courier New" pitchFamily="49" charset="0"/>
                </a:rPr>
              </a:br>
              <a:r>
                <a:rPr lang="en-US" sz="1100" b="1" i="0">
                  <a:solidFill>
                    <a:srgbClr val="000000"/>
                  </a:solidFill>
                  <a:latin typeface="Courier New" pitchFamily="49" charset="0"/>
                </a:rPr>
                <a:t>  2  FROM      emp employee</a:t>
              </a:r>
              <a:br>
                <a:rPr lang="en-US" sz="1100" b="1" i="0">
                  <a:solidFill>
                    <a:srgbClr val="000000"/>
                  </a:solidFill>
                  <a:latin typeface="Courier New" pitchFamily="49" charset="0"/>
                </a:rPr>
              </a:br>
              <a:r>
                <a:rPr lang="en-US" sz="1100" b="1" i="0">
                  <a:solidFill>
                    <a:srgbClr val="000000"/>
                  </a:solidFill>
                  <a:latin typeface="Courier New" pitchFamily="49" charset="0"/>
                </a:rPr>
                <a:t>  3  WHERE     employee.empno IN (SELECT manager.mgr</a:t>
              </a:r>
              <a:br>
                <a:rPr lang="en-US" sz="1100" b="1" i="0">
                  <a:solidFill>
                    <a:srgbClr val="000000"/>
                  </a:solidFill>
                  <a:latin typeface="Courier New" pitchFamily="49" charset="0"/>
                </a:rPr>
              </a:br>
              <a:r>
                <a:rPr lang="en-US" sz="1100" b="1" i="0">
                  <a:solidFill>
                    <a:srgbClr val="000000"/>
                  </a:solidFill>
                  <a:latin typeface="Courier New" pitchFamily="49" charset="0"/>
                </a:rPr>
                <a:t>  4	     		  FROM  emp manager);</a:t>
              </a:r>
            </a:p>
          </p:txBody>
        </p:sp>
      </p:grpSp>
      <p:grpSp>
        <p:nvGrpSpPr>
          <p:cNvPr id="36869" name="Group 9"/>
          <p:cNvGrpSpPr>
            <a:grpSpLocks/>
          </p:cNvGrpSpPr>
          <p:nvPr/>
        </p:nvGrpSpPr>
        <p:grpSpPr bwMode="auto">
          <a:xfrm>
            <a:off x="617538" y="7508875"/>
            <a:ext cx="5537200" cy="1098550"/>
            <a:chOff x="389" y="4730"/>
            <a:chExt cx="3488" cy="692"/>
          </a:xfrm>
        </p:grpSpPr>
        <p:sp>
          <p:nvSpPr>
            <p:cNvPr id="36870" name="Rectangle 7"/>
            <p:cNvSpPr>
              <a:spLocks noChangeArrowheads="1"/>
            </p:cNvSpPr>
            <p:nvPr/>
          </p:nvSpPr>
          <p:spPr bwMode="auto">
            <a:xfrm>
              <a:off x="389" y="4747"/>
              <a:ext cx="3488" cy="57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6871" name="Rectangle 8"/>
            <p:cNvSpPr>
              <a:spLocks noChangeArrowheads="1"/>
            </p:cNvSpPr>
            <p:nvPr/>
          </p:nvSpPr>
          <p:spPr bwMode="auto">
            <a:xfrm>
              <a:off x="435" y="4730"/>
              <a:ext cx="1276"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pPr algn="l" defTabSz="869950">
                <a:lnSpc>
                  <a:spcPct val="100000"/>
                </a:lnSpc>
                <a:spcBef>
                  <a:spcPct val="0"/>
                </a:spcBef>
              </a:pPr>
              <a:r>
                <a:rPr lang="en-US" sz="1100" i="0">
                  <a:solidFill>
                    <a:srgbClr val="000000"/>
                  </a:solidFill>
                  <a:latin typeface="Courier New" pitchFamily="49" charset="0"/>
                </a:rPr>
                <a:t>ENAME      </a:t>
              </a:r>
            </a:p>
            <a:p>
              <a:pPr algn="l" defTabSz="869950">
                <a:lnSpc>
                  <a:spcPct val="100000"/>
                </a:lnSpc>
                <a:spcBef>
                  <a:spcPct val="0"/>
                </a:spcBef>
              </a:pPr>
              <a:r>
                <a:rPr lang="en-US" sz="1100" i="0">
                  <a:solidFill>
                    <a:srgbClr val="000000"/>
                  </a:solidFill>
                  <a:latin typeface="Courier New" pitchFamily="49" charset="0"/>
                </a:rPr>
                <a:t>----------</a:t>
              </a:r>
            </a:p>
            <a:p>
              <a:pPr algn="l" defTabSz="869950">
                <a:lnSpc>
                  <a:spcPct val="100000"/>
                </a:lnSpc>
                <a:spcBef>
                  <a:spcPct val="0"/>
                </a:spcBef>
              </a:pPr>
              <a:r>
                <a:rPr lang="en-US" sz="1100" i="0">
                  <a:solidFill>
                    <a:srgbClr val="000000"/>
                  </a:solidFill>
                  <a:latin typeface="Courier New" pitchFamily="49" charset="0"/>
                </a:rPr>
                <a:t>KING      </a:t>
              </a:r>
            </a:p>
            <a:p>
              <a:pPr algn="l" defTabSz="869950">
                <a:lnSpc>
                  <a:spcPct val="100000"/>
                </a:lnSpc>
                <a:spcBef>
                  <a:spcPct val="0"/>
                </a:spcBef>
              </a:pPr>
              <a:r>
                <a:rPr lang="en-US" sz="1100" i="0">
                  <a:solidFill>
                    <a:srgbClr val="000000"/>
                  </a:solidFill>
                  <a:latin typeface="Courier New" pitchFamily="49" charset="0"/>
                </a:rPr>
                <a:t>... </a:t>
              </a:r>
            </a:p>
            <a:p>
              <a:pPr algn="l" defTabSz="869950">
                <a:lnSpc>
                  <a:spcPct val="100000"/>
                </a:lnSpc>
                <a:spcBef>
                  <a:spcPct val="0"/>
                </a:spcBef>
              </a:pPr>
              <a:r>
                <a:rPr lang="en-US" sz="1100" i="0">
                  <a:solidFill>
                    <a:srgbClr val="000000"/>
                  </a:solidFill>
                  <a:latin typeface="Courier New" pitchFamily="49" charset="0"/>
                </a:rPr>
                <a:t>6 rows selected.      </a:t>
              </a:r>
            </a:p>
            <a:p>
              <a:pPr algn="l" defTabSz="869950">
                <a:lnSpc>
                  <a:spcPct val="100000"/>
                </a:lnSpc>
                <a:spcBef>
                  <a:spcPct val="0"/>
                </a:spcBef>
              </a:pPr>
              <a:r>
                <a:rPr lang="en-US" sz="1100" i="0">
                  <a:solidFill>
                    <a:srgbClr val="000000"/>
                  </a:solidFill>
                  <a:latin typeface="Courier New" pitchFamily="49" charset="0"/>
                </a:rPr>
                <a:t>    </a:t>
              </a:r>
            </a:p>
          </p:txBody>
        </p:sp>
      </p:gr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29"/>
          <p:cNvSpPr>
            <a:spLocks noGrp="1"/>
          </p:cNvSpPr>
          <p:nvPr>
            <p:ph type="dt" sz="half" idx="10"/>
          </p:nvPr>
        </p:nvSpPr>
        <p:spPr/>
        <p:txBody>
          <a:bodyPr/>
          <a:lstStyle>
            <a:lvl1pPr>
              <a:defRPr smtClean="0"/>
            </a:lvl1pPr>
          </a:lstStyle>
          <a:p>
            <a:pPr>
              <a:defRPr/>
            </a:pPr>
            <a:fld id="{347EB4C4-70A9-4BFA-9637-A265ED97ACCC}" type="datetimeFigureOut">
              <a:rPr lang="en-US"/>
              <a:pPr>
                <a:defRPr/>
              </a:pPr>
              <a:t>4/28/2020</a:t>
            </a:fld>
            <a:endParaRPr lang="en-US"/>
          </a:p>
        </p:txBody>
      </p:sp>
      <p:sp>
        <p:nvSpPr>
          <p:cNvPr id="7" name="Footer Placeholder 18"/>
          <p:cNvSpPr>
            <a:spLocks noGrp="1"/>
          </p:cNvSpPr>
          <p:nvPr>
            <p:ph type="ftr" sz="quarter" idx="11"/>
          </p:nvPr>
        </p:nvSpPr>
        <p:spPr/>
        <p:txBody>
          <a:bodyPr/>
          <a:lstStyle>
            <a:lvl1pPr algn="ctr">
              <a:defRPr>
                <a:solidFill>
                  <a:schemeClr val="tx2">
                    <a:shade val="50000"/>
                  </a:schemeClr>
                </a:solidFill>
              </a:defRPr>
            </a:lvl1pPr>
          </a:lstStyle>
          <a:p>
            <a:pPr>
              <a:defRPr/>
            </a:pPr>
            <a:endParaRPr lang="en-US"/>
          </a:p>
        </p:txBody>
      </p:sp>
      <p:sp>
        <p:nvSpPr>
          <p:cNvPr id="8" name="Slide Number Placeholder 26"/>
          <p:cNvSpPr>
            <a:spLocks noGrp="1"/>
          </p:cNvSpPr>
          <p:nvPr>
            <p:ph type="sldNum" sz="quarter" idx="12"/>
          </p:nvPr>
        </p:nvSpPr>
        <p:spPr/>
        <p:txBody>
          <a:bodyPr/>
          <a:lstStyle>
            <a:lvl1pPr>
              <a:defRPr/>
            </a:lvl1pPr>
          </a:lstStyle>
          <a:p>
            <a:pPr>
              <a:defRPr/>
            </a:pPr>
            <a:fld id="{09330CCF-E654-4E86-B9FB-0777A234E8B8}" type="slidenum">
              <a:rPr lang="en-US"/>
              <a:pPr>
                <a:defRPr/>
              </a:pPr>
              <a:t>‹#›</a:t>
            </a:fld>
            <a:endParaRPr lang="en-US" dirty="0"/>
          </a:p>
        </p:txBody>
      </p:sp>
    </p:spTree>
    <p:extLst>
      <p:ext uri="{BB962C8B-B14F-4D97-AF65-F5344CB8AC3E}">
        <p14:creationId xmlns:p14="http://schemas.microsoft.com/office/powerpoint/2010/main" val="417326921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lgn="ctr">
              <a:defRPr>
                <a:solidFill>
                  <a:schemeClr val="tx2">
                    <a:shade val="50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6875D94-8B22-4C03-B78E-ECFC22EB0F04}" type="slidenum">
              <a:rPr lang="en-US"/>
              <a:pPr>
                <a:defRPr/>
              </a:pPr>
              <a:t>‹#›</a:t>
            </a:fld>
            <a:endParaRPr lang="en-US"/>
          </a:p>
        </p:txBody>
      </p:sp>
    </p:spTree>
    <p:extLst>
      <p:ext uri="{BB962C8B-B14F-4D97-AF65-F5344CB8AC3E}">
        <p14:creationId xmlns:p14="http://schemas.microsoft.com/office/powerpoint/2010/main" val="3351477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lgn="ctr">
              <a:defRPr>
                <a:solidFill>
                  <a:schemeClr val="tx2">
                    <a:shade val="50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D73F38-9F2E-40F6-A936-E9C6BD00B4C2}" type="slidenum">
              <a:rPr lang="en-US"/>
              <a:pPr>
                <a:defRPr/>
              </a:pPr>
              <a:t>‹#›</a:t>
            </a:fld>
            <a:endParaRPr lang="en-US"/>
          </a:p>
        </p:txBody>
      </p:sp>
    </p:spTree>
    <p:extLst>
      <p:ext uri="{BB962C8B-B14F-4D97-AF65-F5344CB8AC3E}">
        <p14:creationId xmlns:p14="http://schemas.microsoft.com/office/powerpoint/2010/main" val="2806039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lgn="ctr">
              <a:defRPr>
                <a:solidFill>
                  <a:schemeClr val="tx2">
                    <a:shade val="50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5B98982-0466-469C-86A8-B76E5E83DAFA}" type="slidenum">
              <a:rPr lang="en-US"/>
              <a:pPr>
                <a:defRPr/>
              </a:pPr>
              <a:t>‹#›</a:t>
            </a:fld>
            <a:endParaRPr lang="en-US"/>
          </a:p>
        </p:txBody>
      </p:sp>
    </p:spTree>
    <p:extLst>
      <p:ext uri="{BB962C8B-B14F-4D97-AF65-F5344CB8AC3E}">
        <p14:creationId xmlns:p14="http://schemas.microsoft.com/office/powerpoint/2010/main" val="2370612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lgn="ctr">
              <a:defRPr>
                <a:solidFill>
                  <a:schemeClr val="tx2">
                    <a:shade val="50000"/>
                  </a:schemeClr>
                </a:solidFill>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2C42B3DC-B0D5-4990-B55E-54E05F4C370A}" type="slidenum">
              <a:rPr lang="en-US"/>
              <a:pPr>
                <a:defRPr/>
              </a:pPr>
              <a:t>‹#›</a:t>
            </a:fld>
            <a:endParaRPr lang="en-US"/>
          </a:p>
        </p:txBody>
      </p:sp>
    </p:spTree>
    <p:extLst>
      <p:ext uri="{BB962C8B-B14F-4D97-AF65-F5344CB8AC3E}">
        <p14:creationId xmlns:p14="http://schemas.microsoft.com/office/powerpoint/2010/main" val="68116579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lgn="ctr">
              <a:defRPr>
                <a:solidFill>
                  <a:schemeClr val="tx2">
                    <a:shade val="50000"/>
                  </a:schemeClr>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3969CE12-A9AD-4209-9AFB-544E2E956525}" type="slidenum">
              <a:rPr lang="en-US"/>
              <a:pPr>
                <a:defRPr/>
              </a:pPr>
              <a:t>‹#›</a:t>
            </a:fld>
            <a:endParaRPr lang="en-US"/>
          </a:p>
        </p:txBody>
      </p:sp>
    </p:spTree>
    <p:extLst>
      <p:ext uri="{BB962C8B-B14F-4D97-AF65-F5344CB8AC3E}">
        <p14:creationId xmlns:p14="http://schemas.microsoft.com/office/powerpoint/2010/main" val="286578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lgn="ctr">
              <a:defRPr>
                <a:solidFill>
                  <a:schemeClr val="tx2">
                    <a:shade val="50000"/>
                  </a:schemeClr>
                </a:solidFill>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6EAE5D4A-F53A-4C57-BDD2-FAB0FB0DB239}" type="slidenum">
              <a:rPr lang="en-US"/>
              <a:pPr>
                <a:defRPr/>
              </a:pPr>
              <a:t>‹#›</a:t>
            </a:fld>
            <a:endParaRPr lang="en-US"/>
          </a:p>
        </p:txBody>
      </p:sp>
    </p:spTree>
    <p:extLst>
      <p:ext uri="{BB962C8B-B14F-4D97-AF65-F5344CB8AC3E}">
        <p14:creationId xmlns:p14="http://schemas.microsoft.com/office/powerpoint/2010/main" val="3105739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smtClean="0"/>
              <a:t>Click to edit Master title style</a:t>
            </a:r>
            <a:endParaRPr lang="en-US"/>
          </a:p>
        </p:txBody>
      </p:sp>
      <p:sp>
        <p:nvSpPr>
          <p:cNvPr id="3" name="Date Placeholder 6"/>
          <p:cNvSpPr>
            <a:spLocks noGrp="1"/>
          </p:cNvSpPr>
          <p:nvPr>
            <p:ph type="dt" sz="half" idx="10"/>
          </p:nvPr>
        </p:nvSpPr>
        <p:spPr/>
        <p:txBody>
          <a:bodyPr/>
          <a:lstStyle>
            <a:lvl1pPr>
              <a:defRPr/>
            </a:lvl1pPr>
          </a:lstStyle>
          <a:p>
            <a:pPr>
              <a:defRPr/>
            </a:pPr>
            <a:endParaRPr lang="en-US"/>
          </a:p>
        </p:txBody>
      </p:sp>
      <p:sp>
        <p:nvSpPr>
          <p:cNvPr id="4" name="Slide Number Placeholder 7"/>
          <p:cNvSpPr>
            <a:spLocks noGrp="1"/>
          </p:cNvSpPr>
          <p:nvPr>
            <p:ph type="sldNum" sz="quarter" idx="11"/>
          </p:nvPr>
        </p:nvSpPr>
        <p:spPr/>
        <p:txBody>
          <a:bodyPr/>
          <a:lstStyle>
            <a:lvl1pPr>
              <a:defRPr/>
            </a:lvl1pPr>
          </a:lstStyle>
          <a:p>
            <a:pPr>
              <a:defRPr/>
            </a:pPr>
            <a:fld id="{D31C9644-96D6-4C54-87A8-5174C1CC1A40}" type="slidenum">
              <a:rPr lang="en-US"/>
              <a:pPr>
                <a:defRPr/>
              </a:pPr>
              <a:t>‹#›</a:t>
            </a:fld>
            <a:endParaRPr lang="en-US"/>
          </a:p>
        </p:txBody>
      </p:sp>
      <p:sp>
        <p:nvSpPr>
          <p:cNvPr id="5" name="Footer Placeholder 8"/>
          <p:cNvSpPr>
            <a:spLocks noGrp="1"/>
          </p:cNvSpPr>
          <p:nvPr>
            <p:ph type="ftr" sz="quarter" idx="12"/>
          </p:nvPr>
        </p:nvSpPr>
        <p:spPr/>
        <p:txBody>
          <a:bodyPr/>
          <a:lstStyle>
            <a:lvl1pPr algn="ctr">
              <a:defRPr>
                <a:solidFill>
                  <a:schemeClr val="tx2">
                    <a:shade val="50000"/>
                  </a:schemeClr>
                </a:solidFill>
              </a:defRPr>
            </a:lvl1pPr>
          </a:lstStyle>
          <a:p>
            <a:pPr>
              <a:defRPr/>
            </a:pPr>
            <a:endParaRPr lang="en-US"/>
          </a:p>
        </p:txBody>
      </p:sp>
    </p:spTree>
    <p:extLst>
      <p:ext uri="{BB962C8B-B14F-4D97-AF65-F5344CB8AC3E}">
        <p14:creationId xmlns:p14="http://schemas.microsoft.com/office/powerpoint/2010/main" val="1939232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lgn="ctr">
              <a:defRPr>
                <a:solidFill>
                  <a:schemeClr val="tx2">
                    <a:shade val="50000"/>
                  </a:schemeClr>
                </a:solidFill>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3AA12983-AF2E-47D6-B16B-F981A67FF801}" type="slidenum">
              <a:rPr lang="en-US"/>
              <a:pPr>
                <a:defRPr/>
              </a:pPr>
              <a:t>‹#›</a:t>
            </a:fld>
            <a:endParaRPr lang="en-US"/>
          </a:p>
        </p:txBody>
      </p:sp>
    </p:spTree>
    <p:extLst>
      <p:ext uri="{BB962C8B-B14F-4D97-AF65-F5344CB8AC3E}">
        <p14:creationId xmlns:p14="http://schemas.microsoft.com/office/powerpoint/2010/main" val="4035491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lgn="ctr">
              <a:defRPr>
                <a:solidFill>
                  <a:schemeClr val="tx2">
                    <a:shade val="50000"/>
                  </a:schemeClr>
                </a:solidFill>
              </a:defRPr>
            </a:lvl1pPr>
          </a:lstStyle>
          <a:p>
            <a:pPr>
              <a:defRPr/>
            </a:pPr>
            <a:endParaRPr lang="en-US"/>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pPr>
              <a:defRPr/>
            </a:pPr>
            <a:fld id="{77067E5A-5475-458E-9180-17FDCE243D63}" type="slidenum">
              <a:rPr lang="en-US"/>
              <a:pPr>
                <a:defRPr/>
              </a:pPr>
              <a:t>‹#›</a:t>
            </a:fld>
            <a:endParaRPr lang="en-US"/>
          </a:p>
        </p:txBody>
      </p:sp>
    </p:spTree>
    <p:extLst>
      <p:ext uri="{BB962C8B-B14F-4D97-AF65-F5344CB8AC3E}">
        <p14:creationId xmlns:p14="http://schemas.microsoft.com/office/powerpoint/2010/main" val="2965505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lgn="ctr">
              <a:defRPr>
                <a:solidFill>
                  <a:schemeClr val="tx2">
                    <a:shade val="50000"/>
                  </a:schemeClr>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28A0BC5D-5F61-42F5-8F7D-FD2504BE7BBC}" type="slidenum">
              <a:rPr lang="en-US"/>
              <a:pPr>
                <a:defRPr/>
              </a:pPr>
              <a:t>‹#›</a:t>
            </a:fld>
            <a:endParaRPr lang="en-US"/>
          </a:p>
        </p:txBody>
      </p:sp>
    </p:spTree>
    <p:extLst>
      <p:ext uri="{BB962C8B-B14F-4D97-AF65-F5344CB8AC3E}">
        <p14:creationId xmlns:p14="http://schemas.microsoft.com/office/powerpoint/2010/main" val="3239191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1028" name="Title Placeholder 8"/>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endParaRPr lang="en-US"/>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r" eaLnBrk="1" latinLnBrk="0" hangingPunct="1">
              <a:defRPr kumimoji="0" sz="1000" dirty="0">
                <a:solidFill>
                  <a:schemeClr val="accent1">
                    <a:shade val="75000"/>
                  </a:schemeClr>
                </a:solidFill>
              </a:defRPr>
            </a:lvl1pPr>
          </a:lstStyle>
          <a:p>
            <a:pPr>
              <a:defRPr/>
            </a:pPr>
            <a:endParaRPr lang="en-US"/>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latinLnBrk="0" hangingPunct="1">
              <a:defRPr kumimoji="0" sz="1000" smtClean="0">
                <a:solidFill>
                  <a:schemeClr val="tx2">
                    <a:shade val="50000"/>
                  </a:schemeClr>
                </a:solidFill>
              </a:defRPr>
            </a:lvl1pPr>
          </a:lstStyle>
          <a:p>
            <a:pPr>
              <a:defRPr/>
            </a:pPr>
            <a:fld id="{790BA992-B976-49BA-8E23-5D667DEBEBC3}"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pitchFamily="34"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pitchFamily="34"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normAutofit/>
          </a:bodyPr>
          <a:lstStyle/>
          <a:p>
            <a:pPr fontAlgn="auto">
              <a:spcAft>
                <a:spcPts val="0"/>
              </a:spcAft>
              <a:defRPr/>
            </a:pPr>
            <a:r>
              <a:rPr sz="4000"/>
              <a:t>Multiple-Column Subqueries</a:t>
            </a:r>
          </a:p>
        </p:txBody>
      </p:sp>
      <p:sp>
        <p:nvSpPr>
          <p:cNvPr id="13315" name="Rectangle 3"/>
          <p:cNvSpPr>
            <a:spLocks noGrp="1" noChangeArrowheads="1"/>
          </p:cNvSpPr>
          <p:nvPr>
            <p:ph type="subTitle" idx="1"/>
          </p:nvPr>
        </p:nvSpPr>
        <p:spPr>
          <a:xfrm>
            <a:off x="433388" y="1544638"/>
            <a:ext cx="6480175" cy="1752600"/>
          </a:xfrm>
          <a:noFill/>
        </p:spPr>
        <p:txBody>
          <a:bodyPr/>
          <a:lstStyle/>
          <a:p>
            <a:pPr>
              <a:spcBef>
                <a:spcPct val="0"/>
              </a:spcBef>
            </a:pPr>
            <a:r>
              <a:rPr lang="en-US" sz="3600" smtClean="0">
                <a:solidFill>
                  <a:srgbClr val="FFCC66"/>
                </a:solidFill>
              </a:rPr>
              <a:t> </a:t>
            </a:r>
          </a:p>
        </p:txBody>
      </p:sp>
    </p:spTree>
  </p:cSld>
  <p:clrMapOvr>
    <a:overrideClrMapping bg1="dk2" tx1="lt1" bg2="dk1" tx2="lt2" accent1="accent1" accent2="accent2" accent3="accent3" accent4="accent4" accent5="accent5" accent6="accent6" hlink="hlink" folHlink="folHlink"/>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blackWhite">
          <a:xfrm>
            <a:off x="935038" y="1689100"/>
            <a:ext cx="7491412" cy="197485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defRPr/>
            </a:pPr>
            <a:endParaRPr lang="en-US" sz="1800" b="1" i="0">
              <a:solidFill>
                <a:srgbClr val="000000"/>
              </a:solidFill>
              <a:latin typeface="Courier New" pitchFamily="49" charset="0"/>
            </a:endParaRPr>
          </a:p>
          <a:p>
            <a:pPr algn="l">
              <a:lnSpc>
                <a:spcPct val="100000"/>
              </a:lnSpc>
              <a:spcBef>
                <a:spcPct val="0"/>
              </a:spcBef>
              <a:tabLst>
                <a:tab pos="1200150" algn="l"/>
              </a:tabLst>
              <a:defRPr/>
            </a:pPr>
            <a:endParaRPr lang="en-US" sz="1800" b="1" i="0">
              <a:solidFill>
                <a:srgbClr val="000000"/>
              </a:solidFill>
              <a:latin typeface="Courier New" pitchFamily="49" charset="0"/>
            </a:endParaRPr>
          </a:p>
        </p:txBody>
      </p:sp>
      <p:sp>
        <p:nvSpPr>
          <p:cNvPr id="22531" name="Rectangle 3"/>
          <p:cNvSpPr>
            <a:spLocks noChangeArrowheads="1"/>
          </p:cNvSpPr>
          <p:nvPr/>
        </p:nvSpPr>
        <p:spPr bwMode="auto">
          <a:xfrm>
            <a:off x="3752850" y="2049463"/>
            <a:ext cx="4591050" cy="884237"/>
          </a:xfrm>
          <a:prstGeom prst="rect">
            <a:avLst/>
          </a:prstGeom>
          <a:gradFill rotWithShape="0">
            <a:gsLst>
              <a:gs pos="0">
                <a:srgbClr val="FF9966"/>
              </a:gs>
              <a:gs pos="100000">
                <a:srgbClr val="FF99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2532" name="Rectangle 4"/>
          <p:cNvSpPr>
            <a:spLocks noGrp="1" noChangeArrowheads="1"/>
          </p:cNvSpPr>
          <p:nvPr>
            <p:ph type="title"/>
          </p:nvPr>
        </p:nvSpPr>
        <p:spPr>
          <a:xfrm>
            <a:off x="903288" y="396875"/>
            <a:ext cx="7299325" cy="881063"/>
          </a:xfrm>
          <a:noFill/>
        </p:spPr>
        <p:txBody>
          <a:bodyPr/>
          <a:lstStyle/>
          <a:p>
            <a:r>
              <a:rPr lang="en-US" smtClean="0"/>
              <a:t>Using a Subquery </a:t>
            </a:r>
            <a:br>
              <a:rPr lang="en-US" smtClean="0"/>
            </a:br>
            <a:r>
              <a:rPr lang="en-US" smtClean="0"/>
              <a:t>in the FROM Clause</a:t>
            </a:r>
          </a:p>
        </p:txBody>
      </p:sp>
      <p:sp>
        <p:nvSpPr>
          <p:cNvPr id="23557" name="Rectangle 5"/>
          <p:cNvSpPr>
            <a:spLocks noChangeArrowheads="1"/>
          </p:cNvSpPr>
          <p:nvPr/>
        </p:nvSpPr>
        <p:spPr bwMode="blackWhite">
          <a:xfrm>
            <a:off x="935038" y="3875088"/>
            <a:ext cx="7491412" cy="2055812"/>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defRPr/>
            </a:pPr>
            <a:r>
              <a:rPr lang="en-US" sz="1800" b="1" i="0">
                <a:solidFill>
                  <a:srgbClr val="000000"/>
                </a:solidFill>
                <a:latin typeface="Courier New" pitchFamily="49" charset="0"/>
              </a:rPr>
              <a:t>ENAME            SAL    DEPTNO     SALAVG</a:t>
            </a:r>
          </a:p>
          <a:p>
            <a:pPr algn="l">
              <a:lnSpc>
                <a:spcPct val="100000"/>
              </a:lnSpc>
              <a:spcBef>
                <a:spcPct val="0"/>
              </a:spcBef>
              <a:tabLst>
                <a:tab pos="1200150" algn="l"/>
              </a:tabLst>
              <a:defRPr/>
            </a:pPr>
            <a:r>
              <a:rPr lang="en-US" sz="1800" b="1" i="0">
                <a:solidFill>
                  <a:srgbClr val="000000"/>
                </a:solidFill>
                <a:latin typeface="Courier New" pitchFamily="49" charset="0"/>
              </a:rPr>
              <a:t>---------- --------- --------- ----------</a:t>
            </a:r>
          </a:p>
          <a:p>
            <a:pPr algn="l">
              <a:lnSpc>
                <a:spcPct val="100000"/>
              </a:lnSpc>
              <a:spcBef>
                <a:spcPct val="0"/>
              </a:spcBef>
              <a:tabLst>
                <a:tab pos="1200150" algn="l"/>
              </a:tabLst>
              <a:defRPr/>
            </a:pPr>
            <a:r>
              <a:rPr lang="en-US" sz="1800" b="1" i="0">
                <a:solidFill>
                  <a:srgbClr val="000000"/>
                </a:solidFill>
                <a:latin typeface="Courier New" pitchFamily="49" charset="0"/>
              </a:rPr>
              <a:t>KING            5000        10  2916.6667</a:t>
            </a:r>
          </a:p>
          <a:p>
            <a:pPr algn="l">
              <a:lnSpc>
                <a:spcPct val="100000"/>
              </a:lnSpc>
              <a:spcBef>
                <a:spcPct val="0"/>
              </a:spcBef>
              <a:tabLst>
                <a:tab pos="1200150" algn="l"/>
              </a:tabLst>
              <a:defRPr/>
            </a:pPr>
            <a:r>
              <a:rPr lang="en-US" sz="1800" b="1" i="0">
                <a:solidFill>
                  <a:srgbClr val="000000"/>
                </a:solidFill>
                <a:latin typeface="Courier New" pitchFamily="49" charset="0"/>
              </a:rPr>
              <a:t>JONES           2975        20       2175</a:t>
            </a:r>
          </a:p>
          <a:p>
            <a:pPr algn="l">
              <a:lnSpc>
                <a:spcPct val="100000"/>
              </a:lnSpc>
              <a:spcBef>
                <a:spcPct val="0"/>
              </a:spcBef>
              <a:tabLst>
                <a:tab pos="1200150" algn="l"/>
              </a:tabLst>
              <a:defRPr/>
            </a:pPr>
            <a:r>
              <a:rPr lang="en-US" sz="1800" b="1" i="0">
                <a:solidFill>
                  <a:srgbClr val="000000"/>
                </a:solidFill>
                <a:latin typeface="Courier New" pitchFamily="49" charset="0"/>
              </a:rPr>
              <a:t>SCOTT           3000        20       2175</a:t>
            </a:r>
          </a:p>
          <a:p>
            <a:pPr algn="l">
              <a:lnSpc>
                <a:spcPct val="100000"/>
              </a:lnSpc>
              <a:spcBef>
                <a:spcPct val="0"/>
              </a:spcBef>
              <a:tabLst>
                <a:tab pos="1200150" algn="l"/>
              </a:tabLst>
              <a:defRPr/>
            </a:pPr>
            <a:r>
              <a:rPr lang="en-US" sz="1800" b="1" i="0">
                <a:solidFill>
                  <a:srgbClr val="000000"/>
                </a:solidFill>
                <a:latin typeface="Courier New" pitchFamily="49" charset="0"/>
              </a:rPr>
              <a:t>...</a:t>
            </a:r>
          </a:p>
          <a:p>
            <a:pPr algn="l">
              <a:lnSpc>
                <a:spcPct val="100000"/>
              </a:lnSpc>
              <a:spcBef>
                <a:spcPct val="0"/>
              </a:spcBef>
              <a:tabLst>
                <a:tab pos="1200150" algn="l"/>
              </a:tabLst>
              <a:defRPr/>
            </a:pPr>
            <a:r>
              <a:rPr lang="en-US" sz="1800" b="1" i="0">
                <a:solidFill>
                  <a:srgbClr val="000000"/>
                </a:solidFill>
                <a:latin typeface="Courier New" pitchFamily="49" charset="0"/>
              </a:rPr>
              <a:t>6 rows selected.</a:t>
            </a:r>
          </a:p>
        </p:txBody>
      </p:sp>
      <p:sp>
        <p:nvSpPr>
          <p:cNvPr id="22534" name="Rectangle 6"/>
          <p:cNvSpPr>
            <a:spLocks noChangeArrowheads="1"/>
          </p:cNvSpPr>
          <p:nvPr/>
        </p:nvSpPr>
        <p:spPr bwMode="blackWhite">
          <a:xfrm>
            <a:off x="922338" y="1851025"/>
            <a:ext cx="7180262" cy="159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l">
              <a:lnSpc>
                <a:spcPct val="100000"/>
              </a:lnSpc>
              <a:spcBef>
                <a:spcPct val="0"/>
              </a:spcBef>
              <a:tabLst>
                <a:tab pos="1200150" algn="l"/>
              </a:tabLst>
            </a:pPr>
            <a:r>
              <a:rPr lang="en-US" sz="1800" b="1" i="0">
                <a:solidFill>
                  <a:srgbClr val="000000"/>
                </a:solidFill>
                <a:latin typeface="Courier New" pitchFamily="49" charset="0"/>
              </a:rPr>
              <a:t>SQL&gt; SELECT  a.ename, a.sal, a.deptno, b.salavg</a:t>
            </a:r>
          </a:p>
          <a:p>
            <a:pPr algn="l">
              <a:lnSpc>
                <a:spcPct val="100000"/>
              </a:lnSpc>
              <a:spcBef>
                <a:spcPct val="0"/>
              </a:spcBef>
              <a:tabLst>
                <a:tab pos="1200150" algn="l"/>
              </a:tabLst>
            </a:pPr>
            <a:r>
              <a:rPr lang="en-US" sz="1800" b="1" i="0">
                <a:solidFill>
                  <a:srgbClr val="000000"/>
                </a:solidFill>
                <a:latin typeface="Courier New" pitchFamily="49" charset="0"/>
              </a:rPr>
              <a:t>  2  FROM    emp a, (SELECT   deptno, avg(sal) salavg</a:t>
            </a:r>
          </a:p>
          <a:p>
            <a:pPr algn="l">
              <a:lnSpc>
                <a:spcPct val="100000"/>
              </a:lnSpc>
              <a:spcBef>
                <a:spcPct val="0"/>
              </a:spcBef>
              <a:tabLst>
                <a:tab pos="1200150" algn="l"/>
              </a:tabLst>
            </a:pPr>
            <a:r>
              <a:rPr lang="en-US" sz="1800" b="1" i="0">
                <a:solidFill>
                  <a:srgbClr val="000000"/>
                </a:solidFill>
                <a:latin typeface="Courier New" pitchFamily="49" charset="0"/>
              </a:rPr>
              <a:t>  3                  FROM     emp</a:t>
            </a:r>
          </a:p>
          <a:p>
            <a:pPr algn="l">
              <a:lnSpc>
                <a:spcPct val="100000"/>
              </a:lnSpc>
              <a:spcBef>
                <a:spcPct val="0"/>
              </a:spcBef>
              <a:tabLst>
                <a:tab pos="1200150" algn="l"/>
              </a:tabLst>
            </a:pPr>
            <a:r>
              <a:rPr lang="en-US" sz="1800" b="1" i="0">
                <a:solidFill>
                  <a:srgbClr val="000000"/>
                </a:solidFill>
                <a:latin typeface="Courier New" pitchFamily="49" charset="0"/>
              </a:rPr>
              <a:t>  4                  GROUP BY deptno) b</a:t>
            </a:r>
          </a:p>
          <a:p>
            <a:pPr algn="l">
              <a:lnSpc>
                <a:spcPct val="100000"/>
              </a:lnSpc>
              <a:spcBef>
                <a:spcPct val="0"/>
              </a:spcBef>
              <a:tabLst>
                <a:tab pos="1200150" algn="l"/>
              </a:tabLst>
            </a:pPr>
            <a:r>
              <a:rPr lang="en-US" sz="1800" b="1" i="0">
                <a:solidFill>
                  <a:srgbClr val="000000"/>
                </a:solidFill>
                <a:latin typeface="Courier New" pitchFamily="49" charset="0"/>
              </a:rPr>
              <a:t>  5  WHERE   a.deptno = b.deptno</a:t>
            </a:r>
          </a:p>
          <a:p>
            <a:pPr algn="l">
              <a:lnSpc>
                <a:spcPct val="100000"/>
              </a:lnSpc>
              <a:spcBef>
                <a:spcPct val="0"/>
              </a:spcBef>
              <a:tabLst>
                <a:tab pos="1200150" algn="l"/>
              </a:tabLst>
            </a:pPr>
            <a:r>
              <a:rPr lang="en-US" sz="1800" b="1" i="0">
                <a:solidFill>
                  <a:srgbClr val="000000"/>
                </a:solidFill>
                <a:latin typeface="Courier New" pitchFamily="49" charset="0"/>
              </a:rPr>
              <a:t>  6  AND     a.sal &gt; b.salavg;</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p:spPr>
        <p:txBody>
          <a:bodyPr/>
          <a:lstStyle/>
          <a:p>
            <a:r>
              <a:rPr lang="en-US" smtClean="0"/>
              <a:t>Summary</a:t>
            </a:r>
          </a:p>
        </p:txBody>
      </p:sp>
      <p:sp>
        <p:nvSpPr>
          <p:cNvPr id="23555" name="Rectangle 3"/>
          <p:cNvSpPr>
            <a:spLocks noGrp="1" noChangeArrowheads="1"/>
          </p:cNvSpPr>
          <p:nvPr>
            <p:ph idx="1"/>
          </p:nvPr>
        </p:nvSpPr>
        <p:spPr>
          <a:xfrm>
            <a:off x="898525" y="1547813"/>
            <a:ext cx="7385050" cy="3641725"/>
          </a:xfrm>
        </p:spPr>
        <p:txBody>
          <a:bodyPr/>
          <a:lstStyle/>
          <a:p>
            <a:pPr lvl="1"/>
            <a:r>
              <a:rPr lang="en-US" smtClean="0"/>
              <a:t>A multiple-column subquery returns more than one column.</a:t>
            </a:r>
          </a:p>
          <a:p>
            <a:pPr lvl="1"/>
            <a:r>
              <a:rPr lang="en-US" smtClean="0"/>
              <a:t>Column comparisons in multiple- column comparisons can be pairwise or nonpairwise.</a:t>
            </a:r>
          </a:p>
          <a:p>
            <a:pPr lvl="1"/>
            <a:r>
              <a:rPr lang="en-US" smtClean="0"/>
              <a:t>A multiple-column subquery can also be used in the FROM clause of a SELECT statement.</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p:spPr>
        <p:txBody>
          <a:bodyPr/>
          <a:lstStyle/>
          <a:p>
            <a:r>
              <a:rPr lang="en-US" smtClean="0"/>
              <a:t>Practice Overview</a:t>
            </a:r>
          </a:p>
        </p:txBody>
      </p:sp>
      <p:sp>
        <p:nvSpPr>
          <p:cNvPr id="24579" name="Rectangle 3"/>
          <p:cNvSpPr>
            <a:spLocks noGrp="1" noChangeArrowheads="1"/>
          </p:cNvSpPr>
          <p:nvPr>
            <p:ph idx="1"/>
          </p:nvPr>
        </p:nvSpPr>
        <p:spPr>
          <a:xfrm>
            <a:off x="858838" y="1795463"/>
            <a:ext cx="7385050" cy="498475"/>
          </a:xfrm>
        </p:spPr>
        <p:txBody>
          <a:bodyPr/>
          <a:lstStyle/>
          <a:p>
            <a:pPr lvl="1">
              <a:spcBef>
                <a:spcPct val="30000"/>
              </a:spcBef>
              <a:buFontTx/>
              <a:buNone/>
            </a:pPr>
            <a:r>
              <a:rPr lang="en-US" smtClean="0"/>
              <a:t>Creating multiple-column subqueries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endParaRPr lang="en-US" smtClean="0"/>
          </a:p>
        </p:txBody>
      </p:sp>
      <p:sp>
        <p:nvSpPr>
          <p:cNvPr id="25603" name="Rectangle 3"/>
          <p:cNvSpPr>
            <a:spLocks noGrp="1" noChangeArrowheads="1"/>
          </p:cNvSpPr>
          <p:nvPr>
            <p:ph idx="1"/>
          </p:nvPr>
        </p:nvSpPr>
        <p:spPr>
          <a:xfrm>
            <a:off x="858838" y="1795463"/>
            <a:ext cx="7385050" cy="498475"/>
          </a:xfrm>
        </p:spPr>
        <p:txBody>
          <a:bodyPr/>
          <a:lstStyle/>
          <a:p>
            <a:endParaRPr lang="en-US" smtClean="0"/>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endParaRPr lang="en-US" smtClean="0"/>
          </a:p>
        </p:txBody>
      </p:sp>
      <p:sp>
        <p:nvSpPr>
          <p:cNvPr id="26627" name="Rectangle 3"/>
          <p:cNvSpPr>
            <a:spLocks noGrp="1" noChangeArrowheads="1"/>
          </p:cNvSpPr>
          <p:nvPr>
            <p:ph idx="1"/>
          </p:nvPr>
        </p:nvSpPr>
        <p:spPr>
          <a:xfrm>
            <a:off x="860425" y="1795463"/>
            <a:ext cx="7385050" cy="498475"/>
          </a:xfrm>
        </p:spPr>
        <p:txBody>
          <a:bodyPr/>
          <a:lstStyle/>
          <a:p>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p:spPr>
        <p:txBody>
          <a:bodyPr/>
          <a:lstStyle/>
          <a:p>
            <a:r>
              <a:rPr lang="en-US" smtClean="0"/>
              <a:t>Objectives</a:t>
            </a:r>
          </a:p>
        </p:txBody>
      </p:sp>
      <p:sp>
        <p:nvSpPr>
          <p:cNvPr id="14339" name="Rectangle 3"/>
          <p:cNvSpPr>
            <a:spLocks noGrp="1" noChangeArrowheads="1"/>
          </p:cNvSpPr>
          <p:nvPr>
            <p:ph idx="1"/>
          </p:nvPr>
        </p:nvSpPr>
        <p:spPr>
          <a:xfrm>
            <a:off x="860425" y="1795463"/>
            <a:ext cx="7385050" cy="3384550"/>
          </a:xfrm>
        </p:spPr>
        <p:txBody>
          <a:bodyPr/>
          <a:lstStyle/>
          <a:p>
            <a:r>
              <a:rPr lang="en-US" smtClean="0"/>
              <a:t>After completing this lesson, you should be able to do the following:</a:t>
            </a:r>
          </a:p>
          <a:p>
            <a:pPr lvl="1"/>
            <a:r>
              <a:rPr lang="en-US" smtClean="0"/>
              <a:t>Write a multiple-column subquery</a:t>
            </a:r>
          </a:p>
          <a:p>
            <a:pPr lvl="1"/>
            <a:r>
              <a:rPr lang="en-US" smtClean="0"/>
              <a:t>Describe and explain the behavior of subqueries when null values are retrieved</a:t>
            </a:r>
          </a:p>
          <a:p>
            <a:pPr lvl="1"/>
            <a:r>
              <a:rPr lang="en-US" smtClean="0"/>
              <a:t>Write a subquery in a FROM clause</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blackWhite">
          <a:xfrm>
            <a:off x="1417638" y="1403350"/>
            <a:ext cx="5957887" cy="2633663"/>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anchor="ctr"/>
          <a:lstStyle/>
          <a:p>
            <a:pPr>
              <a:defRPr/>
            </a:pPr>
            <a:endParaRPr lang="en-US"/>
          </a:p>
        </p:txBody>
      </p:sp>
      <p:sp>
        <p:nvSpPr>
          <p:cNvPr id="15363" name="Rectangle 3"/>
          <p:cNvSpPr>
            <a:spLocks noChangeArrowheads="1"/>
          </p:cNvSpPr>
          <p:nvPr/>
        </p:nvSpPr>
        <p:spPr bwMode="auto">
          <a:xfrm>
            <a:off x="3505200" y="2487613"/>
            <a:ext cx="3810000" cy="1531937"/>
          </a:xfrm>
          <a:prstGeom prst="rect">
            <a:avLst/>
          </a:prstGeom>
          <a:gradFill rotWithShape="0">
            <a:gsLst>
              <a:gs pos="0">
                <a:srgbClr val="FF9966"/>
              </a:gs>
              <a:gs pos="100000">
                <a:srgbClr val="FF99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9220" name="Rectangle 4"/>
          <p:cNvSpPr>
            <a:spLocks noGrp="1" noChangeArrowheads="1"/>
          </p:cNvSpPr>
          <p:nvPr>
            <p:ph type="title"/>
          </p:nvPr>
        </p:nvSpPr>
        <p:spPr>
          <a:xfrm>
            <a:off x="922338" y="587375"/>
            <a:ext cx="7299325" cy="881063"/>
          </a:xfrm>
        </p:spPr>
        <p:txBody>
          <a:bodyPr>
            <a:normAutofit fontScale="90000"/>
          </a:bodyPr>
          <a:lstStyle/>
          <a:p>
            <a:pPr fontAlgn="auto">
              <a:spcAft>
                <a:spcPts val="0"/>
              </a:spcAft>
              <a:defRPr/>
            </a:pPr>
            <a:r>
              <a:rPr lang="en-US"/>
              <a:t>Multiple-Column Subqueries</a:t>
            </a:r>
          </a:p>
        </p:txBody>
      </p:sp>
      <p:sp>
        <p:nvSpPr>
          <p:cNvPr id="15365" name="Rectangle 5"/>
          <p:cNvSpPr>
            <a:spLocks noChangeArrowheads="1"/>
          </p:cNvSpPr>
          <p:nvPr/>
        </p:nvSpPr>
        <p:spPr bwMode="auto">
          <a:xfrm>
            <a:off x="1541463" y="1409700"/>
            <a:ext cx="1658937"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200" b="1" i="0">
                <a:solidFill>
                  <a:srgbClr val="000000"/>
                </a:solidFill>
                <a:latin typeface="Arial" pitchFamily="34" charset="0"/>
              </a:rPr>
              <a:t>Main query</a:t>
            </a:r>
          </a:p>
        </p:txBody>
      </p:sp>
      <p:sp>
        <p:nvSpPr>
          <p:cNvPr id="15366" name="Rectangle 6"/>
          <p:cNvSpPr>
            <a:spLocks noChangeArrowheads="1"/>
          </p:cNvSpPr>
          <p:nvPr/>
        </p:nvSpPr>
        <p:spPr bwMode="auto">
          <a:xfrm>
            <a:off x="1866900" y="1868488"/>
            <a:ext cx="168275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800" b="1" i="0">
                <a:solidFill>
                  <a:srgbClr val="000066"/>
                </a:solidFill>
                <a:latin typeface="Arial" pitchFamily="34" charset="0"/>
              </a:rPr>
              <a:t>MANAGER 10</a:t>
            </a:r>
          </a:p>
        </p:txBody>
      </p:sp>
      <p:sp>
        <p:nvSpPr>
          <p:cNvPr id="15367" name="Rectangle 7"/>
          <p:cNvSpPr>
            <a:spLocks noChangeArrowheads="1"/>
          </p:cNvSpPr>
          <p:nvPr/>
        </p:nvSpPr>
        <p:spPr bwMode="auto">
          <a:xfrm>
            <a:off x="3589338" y="2452688"/>
            <a:ext cx="1355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b="1" i="0">
                <a:solidFill>
                  <a:srgbClr val="000000"/>
                </a:solidFill>
                <a:latin typeface="Arial" pitchFamily="34" charset="0"/>
              </a:rPr>
              <a:t>Subquery</a:t>
            </a:r>
          </a:p>
        </p:txBody>
      </p:sp>
      <p:sp>
        <p:nvSpPr>
          <p:cNvPr id="15368" name="Rectangle 8"/>
          <p:cNvSpPr>
            <a:spLocks noChangeArrowheads="1"/>
          </p:cNvSpPr>
          <p:nvPr/>
        </p:nvSpPr>
        <p:spPr bwMode="auto">
          <a:xfrm>
            <a:off x="3703638" y="2865438"/>
            <a:ext cx="2316162" cy="157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l">
              <a:tabLst>
                <a:tab pos="1714500" algn="l"/>
              </a:tabLst>
            </a:pPr>
            <a:r>
              <a:rPr lang="en-US" sz="1800" b="1" i="0">
                <a:solidFill>
                  <a:srgbClr val="000066"/>
                </a:solidFill>
                <a:latin typeface="Arial" pitchFamily="34" charset="0"/>
              </a:rPr>
              <a:t>SALESMAN 	  30</a:t>
            </a:r>
            <a:br>
              <a:rPr lang="en-US" sz="1800" b="1" i="0">
                <a:solidFill>
                  <a:srgbClr val="000066"/>
                </a:solidFill>
                <a:latin typeface="Arial" pitchFamily="34" charset="0"/>
              </a:rPr>
            </a:br>
            <a:r>
              <a:rPr lang="en-US" sz="1800" b="1" i="0">
                <a:solidFill>
                  <a:srgbClr val="000066"/>
                </a:solidFill>
                <a:latin typeface="Arial" pitchFamily="34" charset="0"/>
              </a:rPr>
              <a:t>MANAGER 	  10</a:t>
            </a:r>
            <a:br>
              <a:rPr lang="en-US" sz="1800" b="1" i="0">
                <a:solidFill>
                  <a:srgbClr val="000066"/>
                </a:solidFill>
                <a:latin typeface="Arial" pitchFamily="34" charset="0"/>
              </a:rPr>
            </a:br>
            <a:r>
              <a:rPr lang="en-US" sz="1800" b="1" i="0">
                <a:solidFill>
                  <a:srgbClr val="000066"/>
                </a:solidFill>
                <a:latin typeface="Arial" pitchFamily="34" charset="0"/>
              </a:rPr>
              <a:t>CLERK        	  20</a:t>
            </a:r>
          </a:p>
          <a:p>
            <a:pPr algn="l">
              <a:tabLst>
                <a:tab pos="1714500" algn="l"/>
              </a:tabLst>
            </a:pPr>
            <a:endParaRPr lang="en-US" sz="1800" b="1" i="0">
              <a:solidFill>
                <a:srgbClr val="000066"/>
              </a:solidFill>
              <a:latin typeface="Arial" pitchFamily="34" charset="0"/>
            </a:endParaRPr>
          </a:p>
        </p:txBody>
      </p:sp>
      <p:grpSp>
        <p:nvGrpSpPr>
          <p:cNvPr id="2" name="Group 15"/>
          <p:cNvGrpSpPr>
            <a:grpSpLocks/>
          </p:cNvGrpSpPr>
          <p:nvPr/>
        </p:nvGrpSpPr>
        <p:grpSpPr bwMode="auto">
          <a:xfrm>
            <a:off x="4676775" y="1754188"/>
            <a:ext cx="2389188" cy="2209800"/>
            <a:chOff x="2946" y="1105"/>
            <a:chExt cx="1505" cy="1392"/>
          </a:xfrm>
        </p:grpSpPr>
        <p:sp>
          <p:nvSpPr>
            <p:cNvPr id="9225" name="Arc 9"/>
            <p:cNvSpPr>
              <a:spLocks/>
            </p:cNvSpPr>
            <p:nvPr/>
          </p:nvSpPr>
          <p:spPr bwMode="auto">
            <a:xfrm rot="10800000">
              <a:off x="3494" y="1105"/>
              <a:ext cx="957" cy="1261"/>
            </a:xfrm>
            <a:custGeom>
              <a:avLst/>
              <a:gdLst>
                <a:gd name="G0" fmla="+- 21600 0 0"/>
                <a:gd name="G1" fmla="+- 20602 0 0"/>
                <a:gd name="G2" fmla="+- 21600 0 0"/>
                <a:gd name="T0" fmla="*/ 23846 w 23846"/>
                <a:gd name="T1" fmla="*/ 42085 h 42202"/>
                <a:gd name="T2" fmla="*/ 15111 w 23846"/>
                <a:gd name="T3" fmla="*/ 0 h 42202"/>
                <a:gd name="T4" fmla="*/ 21600 w 23846"/>
                <a:gd name="T5" fmla="*/ 20602 h 42202"/>
              </a:gdLst>
              <a:ahLst/>
              <a:cxnLst>
                <a:cxn ang="0">
                  <a:pos x="T0" y="T1"/>
                </a:cxn>
                <a:cxn ang="0">
                  <a:pos x="T2" y="T3"/>
                </a:cxn>
                <a:cxn ang="0">
                  <a:pos x="T4" y="T5"/>
                </a:cxn>
              </a:cxnLst>
              <a:rect l="0" t="0" r="r" b="b"/>
              <a:pathLst>
                <a:path w="23846" h="42202" fill="none" extrusionOk="0">
                  <a:moveTo>
                    <a:pt x="23845" y="42084"/>
                  </a:moveTo>
                  <a:cubicBezTo>
                    <a:pt x="23099" y="42162"/>
                    <a:pt x="22350" y="42201"/>
                    <a:pt x="21600" y="42202"/>
                  </a:cubicBezTo>
                  <a:cubicBezTo>
                    <a:pt x="9670" y="42202"/>
                    <a:pt x="0" y="32531"/>
                    <a:pt x="0" y="20602"/>
                  </a:cubicBezTo>
                  <a:cubicBezTo>
                    <a:pt x="-1" y="11172"/>
                    <a:pt x="6116" y="2832"/>
                    <a:pt x="15110" y="-1"/>
                  </a:cubicBezTo>
                </a:path>
                <a:path w="23846" h="42202" stroke="0" extrusionOk="0">
                  <a:moveTo>
                    <a:pt x="23845" y="42084"/>
                  </a:moveTo>
                  <a:cubicBezTo>
                    <a:pt x="23099" y="42162"/>
                    <a:pt x="22350" y="42201"/>
                    <a:pt x="21600" y="42202"/>
                  </a:cubicBezTo>
                  <a:cubicBezTo>
                    <a:pt x="9670" y="42202"/>
                    <a:pt x="0" y="32531"/>
                    <a:pt x="0" y="20602"/>
                  </a:cubicBezTo>
                  <a:cubicBezTo>
                    <a:pt x="-1" y="11172"/>
                    <a:pt x="6116" y="2832"/>
                    <a:pt x="15110" y="-1"/>
                  </a:cubicBezTo>
                  <a:lnTo>
                    <a:pt x="21600" y="20602"/>
                  </a:lnTo>
                  <a:close/>
                </a:path>
              </a:pathLst>
            </a:custGeom>
            <a:noFill/>
            <a:ln w="25400" cap="rnd">
              <a:solidFill>
                <a:srgbClr val="FF5050"/>
              </a:solidFill>
              <a:round/>
              <a:headEnd type="stealth" w="med" len="lg"/>
              <a:tailEnd type="none" w="sm" len="sm"/>
            </a:ln>
            <a:effectLst>
              <a:outerShdw dist="17961" dir="2700000" algn="ctr" rotWithShape="0">
                <a:srgbClr val="000000"/>
              </a:outerShdw>
            </a:effectLst>
          </p:spPr>
          <p:txBody>
            <a:bodyPr/>
            <a:lstStyle/>
            <a:p>
              <a:pPr>
                <a:defRPr/>
              </a:pPr>
              <a:endParaRPr lang="en-US"/>
            </a:p>
          </p:txBody>
        </p:sp>
        <p:sp>
          <p:nvSpPr>
            <p:cNvPr id="9226" name="Arc 10"/>
            <p:cNvSpPr>
              <a:spLocks/>
            </p:cNvSpPr>
            <p:nvPr/>
          </p:nvSpPr>
          <p:spPr bwMode="auto">
            <a:xfrm rot="10800000">
              <a:off x="3492" y="1239"/>
              <a:ext cx="755" cy="890"/>
            </a:xfrm>
            <a:custGeom>
              <a:avLst/>
              <a:gdLst>
                <a:gd name="G0" fmla="+- 21600 0 0"/>
                <a:gd name="G1" fmla="+- 20023 0 0"/>
                <a:gd name="G2" fmla="+- 21600 0 0"/>
                <a:gd name="T0" fmla="*/ 23845 w 23845"/>
                <a:gd name="T1" fmla="*/ 41506 h 41623"/>
                <a:gd name="T2" fmla="*/ 13498 w 23845"/>
                <a:gd name="T3" fmla="*/ 0 h 41623"/>
                <a:gd name="T4" fmla="*/ 21600 w 23845"/>
                <a:gd name="T5" fmla="*/ 20023 h 41623"/>
              </a:gdLst>
              <a:ahLst/>
              <a:cxnLst>
                <a:cxn ang="0">
                  <a:pos x="T0" y="T1"/>
                </a:cxn>
                <a:cxn ang="0">
                  <a:pos x="T2" y="T3"/>
                </a:cxn>
                <a:cxn ang="0">
                  <a:pos x="T4" y="T5"/>
                </a:cxn>
              </a:cxnLst>
              <a:rect l="0" t="0" r="r" b="b"/>
              <a:pathLst>
                <a:path w="23845" h="41623" fill="none" extrusionOk="0">
                  <a:moveTo>
                    <a:pt x="23845" y="41506"/>
                  </a:moveTo>
                  <a:cubicBezTo>
                    <a:pt x="23099" y="41583"/>
                    <a:pt x="22349" y="41622"/>
                    <a:pt x="21600" y="41623"/>
                  </a:cubicBezTo>
                  <a:cubicBezTo>
                    <a:pt x="9670" y="41623"/>
                    <a:pt x="0" y="31952"/>
                    <a:pt x="0" y="20023"/>
                  </a:cubicBezTo>
                  <a:cubicBezTo>
                    <a:pt x="-1" y="11222"/>
                    <a:pt x="5339" y="3301"/>
                    <a:pt x="13498" y="0"/>
                  </a:cubicBezTo>
                </a:path>
                <a:path w="23845" h="41623" stroke="0" extrusionOk="0">
                  <a:moveTo>
                    <a:pt x="23845" y="41506"/>
                  </a:moveTo>
                  <a:cubicBezTo>
                    <a:pt x="23099" y="41583"/>
                    <a:pt x="22349" y="41622"/>
                    <a:pt x="21600" y="41623"/>
                  </a:cubicBezTo>
                  <a:cubicBezTo>
                    <a:pt x="9670" y="41623"/>
                    <a:pt x="0" y="31952"/>
                    <a:pt x="0" y="20023"/>
                  </a:cubicBezTo>
                  <a:cubicBezTo>
                    <a:pt x="-1" y="11222"/>
                    <a:pt x="5339" y="3301"/>
                    <a:pt x="13498" y="0"/>
                  </a:cubicBezTo>
                  <a:lnTo>
                    <a:pt x="21600" y="20023"/>
                  </a:lnTo>
                  <a:close/>
                </a:path>
              </a:pathLst>
            </a:custGeom>
            <a:noFill/>
            <a:ln w="25400" cap="rnd">
              <a:solidFill>
                <a:srgbClr val="FF5050"/>
              </a:solidFill>
              <a:round/>
              <a:headEnd type="stealth" w="med" len="lg"/>
              <a:tailEnd type="none" w="sm" len="sm"/>
            </a:ln>
            <a:effectLst>
              <a:outerShdw dist="17961" dir="2700000" algn="ctr" rotWithShape="0">
                <a:srgbClr val="000000"/>
              </a:outerShdw>
            </a:effectLst>
          </p:spPr>
          <p:txBody>
            <a:bodyPr/>
            <a:lstStyle/>
            <a:p>
              <a:pPr>
                <a:defRPr/>
              </a:pPr>
              <a:endParaRPr lang="en-US"/>
            </a:p>
          </p:txBody>
        </p:sp>
        <p:sp>
          <p:nvSpPr>
            <p:cNvPr id="9227" name="Arc 11"/>
            <p:cNvSpPr>
              <a:spLocks/>
            </p:cNvSpPr>
            <p:nvPr/>
          </p:nvSpPr>
          <p:spPr bwMode="auto">
            <a:xfrm rot="10800000">
              <a:off x="3491" y="1394"/>
              <a:ext cx="546" cy="504"/>
            </a:xfrm>
            <a:custGeom>
              <a:avLst/>
              <a:gdLst>
                <a:gd name="G0" fmla="+- 21600 0 0"/>
                <a:gd name="G1" fmla="+- 18007 0 0"/>
                <a:gd name="G2" fmla="+- 21600 0 0"/>
                <a:gd name="T0" fmla="*/ 23832 w 23832"/>
                <a:gd name="T1" fmla="*/ 39491 h 39607"/>
                <a:gd name="T2" fmla="*/ 9670 w 23832"/>
                <a:gd name="T3" fmla="*/ 0 h 39607"/>
                <a:gd name="T4" fmla="*/ 21600 w 23832"/>
                <a:gd name="T5" fmla="*/ 18007 h 39607"/>
              </a:gdLst>
              <a:ahLst/>
              <a:cxnLst>
                <a:cxn ang="0">
                  <a:pos x="T0" y="T1"/>
                </a:cxn>
                <a:cxn ang="0">
                  <a:pos x="T2" y="T3"/>
                </a:cxn>
                <a:cxn ang="0">
                  <a:pos x="T4" y="T5"/>
                </a:cxn>
              </a:cxnLst>
              <a:rect l="0" t="0" r="r" b="b"/>
              <a:pathLst>
                <a:path w="23832" h="39607" fill="none" extrusionOk="0">
                  <a:moveTo>
                    <a:pt x="23832" y="39491"/>
                  </a:moveTo>
                  <a:cubicBezTo>
                    <a:pt x="23090" y="39568"/>
                    <a:pt x="22345" y="39606"/>
                    <a:pt x="21600" y="39607"/>
                  </a:cubicBezTo>
                  <a:cubicBezTo>
                    <a:pt x="9670" y="39607"/>
                    <a:pt x="0" y="29936"/>
                    <a:pt x="0" y="18007"/>
                  </a:cubicBezTo>
                  <a:cubicBezTo>
                    <a:pt x="-1" y="10762"/>
                    <a:pt x="3631" y="4001"/>
                    <a:pt x="9670" y="0"/>
                  </a:cubicBezTo>
                </a:path>
                <a:path w="23832" h="39607" stroke="0" extrusionOk="0">
                  <a:moveTo>
                    <a:pt x="23832" y="39491"/>
                  </a:moveTo>
                  <a:cubicBezTo>
                    <a:pt x="23090" y="39568"/>
                    <a:pt x="22345" y="39606"/>
                    <a:pt x="21600" y="39607"/>
                  </a:cubicBezTo>
                  <a:cubicBezTo>
                    <a:pt x="9670" y="39607"/>
                    <a:pt x="0" y="29936"/>
                    <a:pt x="0" y="18007"/>
                  </a:cubicBezTo>
                  <a:cubicBezTo>
                    <a:pt x="-1" y="10762"/>
                    <a:pt x="3631" y="4001"/>
                    <a:pt x="9670" y="0"/>
                  </a:cubicBezTo>
                  <a:lnTo>
                    <a:pt x="21600" y="18007"/>
                  </a:lnTo>
                  <a:close/>
                </a:path>
              </a:pathLst>
            </a:custGeom>
            <a:noFill/>
            <a:ln w="25400" cap="rnd">
              <a:solidFill>
                <a:srgbClr val="FF5050"/>
              </a:solidFill>
              <a:round/>
              <a:headEnd type="stealth" w="med" len="lg"/>
              <a:tailEnd type="none" w="sm" len="sm"/>
            </a:ln>
            <a:effectLst>
              <a:outerShdw dist="17961" dir="2700000" algn="ctr" rotWithShape="0">
                <a:srgbClr val="000000"/>
              </a:outerShdw>
            </a:effectLst>
          </p:spPr>
          <p:txBody>
            <a:bodyPr/>
            <a:lstStyle/>
            <a:p>
              <a:pPr>
                <a:defRPr/>
              </a:pPr>
              <a:endParaRPr lang="en-US"/>
            </a:p>
          </p:txBody>
        </p:sp>
        <p:sp>
          <p:nvSpPr>
            <p:cNvPr id="9228" name="Arc 12"/>
            <p:cNvSpPr>
              <a:spLocks/>
            </p:cNvSpPr>
            <p:nvPr/>
          </p:nvSpPr>
          <p:spPr bwMode="auto">
            <a:xfrm>
              <a:off x="3164" y="2064"/>
              <a:ext cx="784" cy="193"/>
            </a:xfrm>
            <a:custGeom>
              <a:avLst/>
              <a:gdLst>
                <a:gd name="G0" fmla="+- 11230 0 0"/>
                <a:gd name="G1" fmla="+- 7522 0 0"/>
                <a:gd name="G2" fmla="+- 21600 0 0"/>
                <a:gd name="T0" fmla="*/ 31478 w 32830"/>
                <a:gd name="T1" fmla="*/ 0 h 29122"/>
                <a:gd name="T2" fmla="*/ 0 w 32830"/>
                <a:gd name="T3" fmla="*/ 25973 h 29122"/>
                <a:gd name="T4" fmla="*/ 11230 w 32830"/>
                <a:gd name="T5" fmla="*/ 7522 h 29122"/>
              </a:gdLst>
              <a:ahLst/>
              <a:cxnLst>
                <a:cxn ang="0">
                  <a:pos x="T0" y="T1"/>
                </a:cxn>
                <a:cxn ang="0">
                  <a:pos x="T2" y="T3"/>
                </a:cxn>
                <a:cxn ang="0">
                  <a:pos x="T4" y="T5"/>
                </a:cxn>
              </a:cxnLst>
              <a:rect l="0" t="0" r="r" b="b"/>
              <a:pathLst>
                <a:path w="32830" h="29122" fill="none" extrusionOk="0">
                  <a:moveTo>
                    <a:pt x="31477" y="0"/>
                  </a:moveTo>
                  <a:cubicBezTo>
                    <a:pt x="32372" y="2407"/>
                    <a:pt x="32830" y="4954"/>
                    <a:pt x="32830" y="7522"/>
                  </a:cubicBezTo>
                  <a:cubicBezTo>
                    <a:pt x="32830" y="19451"/>
                    <a:pt x="23159" y="29122"/>
                    <a:pt x="11230" y="29122"/>
                  </a:cubicBezTo>
                  <a:cubicBezTo>
                    <a:pt x="7268" y="29122"/>
                    <a:pt x="3383" y="28032"/>
                    <a:pt x="-1" y="25973"/>
                  </a:cubicBezTo>
                </a:path>
                <a:path w="32830" h="29122" stroke="0" extrusionOk="0">
                  <a:moveTo>
                    <a:pt x="31477" y="0"/>
                  </a:moveTo>
                  <a:cubicBezTo>
                    <a:pt x="32372" y="2407"/>
                    <a:pt x="32830" y="4954"/>
                    <a:pt x="32830" y="7522"/>
                  </a:cubicBezTo>
                  <a:cubicBezTo>
                    <a:pt x="32830" y="19451"/>
                    <a:pt x="23159" y="29122"/>
                    <a:pt x="11230" y="29122"/>
                  </a:cubicBezTo>
                  <a:cubicBezTo>
                    <a:pt x="7268" y="29122"/>
                    <a:pt x="3383" y="28032"/>
                    <a:pt x="-1" y="25973"/>
                  </a:cubicBezTo>
                  <a:lnTo>
                    <a:pt x="11230" y="7522"/>
                  </a:lnTo>
                  <a:close/>
                </a:path>
              </a:pathLst>
            </a:custGeom>
            <a:noFill/>
            <a:ln w="25400" cap="rnd">
              <a:solidFill>
                <a:srgbClr val="FF5050"/>
              </a:solidFill>
              <a:round/>
              <a:headEnd type="none" w="sm" len="sm"/>
              <a:tailEnd type="none" w="sm" len="sm"/>
            </a:ln>
            <a:effectLst>
              <a:outerShdw dist="17961" dir="2700000" algn="ctr" rotWithShape="0">
                <a:srgbClr val="000000"/>
              </a:outerShdw>
            </a:effectLst>
          </p:spPr>
          <p:txBody>
            <a:bodyPr/>
            <a:lstStyle/>
            <a:p>
              <a:pPr>
                <a:defRPr/>
              </a:pPr>
              <a:endParaRPr lang="en-US"/>
            </a:p>
          </p:txBody>
        </p:sp>
        <p:sp>
          <p:nvSpPr>
            <p:cNvPr id="9229" name="Arc 13"/>
            <p:cNvSpPr>
              <a:spLocks/>
            </p:cNvSpPr>
            <p:nvPr/>
          </p:nvSpPr>
          <p:spPr bwMode="auto">
            <a:xfrm>
              <a:off x="2946" y="2304"/>
              <a:ext cx="1002" cy="193"/>
            </a:xfrm>
            <a:custGeom>
              <a:avLst/>
              <a:gdLst>
                <a:gd name="G0" fmla="+- 20350 0 0"/>
                <a:gd name="G1" fmla="+- 7522 0 0"/>
                <a:gd name="G2" fmla="+- 21600 0 0"/>
                <a:gd name="T0" fmla="*/ 40598 w 41950"/>
                <a:gd name="T1" fmla="*/ 0 h 29122"/>
                <a:gd name="T2" fmla="*/ 0 w 41950"/>
                <a:gd name="T3" fmla="*/ 14764 h 29122"/>
                <a:gd name="T4" fmla="*/ 20350 w 41950"/>
                <a:gd name="T5" fmla="*/ 7522 h 29122"/>
              </a:gdLst>
              <a:ahLst/>
              <a:cxnLst>
                <a:cxn ang="0">
                  <a:pos x="T0" y="T1"/>
                </a:cxn>
                <a:cxn ang="0">
                  <a:pos x="T2" y="T3"/>
                </a:cxn>
                <a:cxn ang="0">
                  <a:pos x="T4" y="T5"/>
                </a:cxn>
              </a:cxnLst>
              <a:rect l="0" t="0" r="r" b="b"/>
              <a:pathLst>
                <a:path w="41950" h="29122" fill="none" extrusionOk="0">
                  <a:moveTo>
                    <a:pt x="40597" y="0"/>
                  </a:moveTo>
                  <a:cubicBezTo>
                    <a:pt x="41492" y="2407"/>
                    <a:pt x="41950" y="4954"/>
                    <a:pt x="41950" y="7522"/>
                  </a:cubicBezTo>
                  <a:cubicBezTo>
                    <a:pt x="41950" y="19451"/>
                    <a:pt x="32279" y="29122"/>
                    <a:pt x="20350" y="29122"/>
                  </a:cubicBezTo>
                  <a:cubicBezTo>
                    <a:pt x="11212" y="29122"/>
                    <a:pt x="3063" y="23372"/>
                    <a:pt x="0" y="14763"/>
                  </a:cubicBezTo>
                </a:path>
                <a:path w="41950" h="29122" stroke="0" extrusionOk="0">
                  <a:moveTo>
                    <a:pt x="40597" y="0"/>
                  </a:moveTo>
                  <a:cubicBezTo>
                    <a:pt x="41492" y="2407"/>
                    <a:pt x="41950" y="4954"/>
                    <a:pt x="41950" y="7522"/>
                  </a:cubicBezTo>
                  <a:cubicBezTo>
                    <a:pt x="41950" y="19451"/>
                    <a:pt x="32279" y="29122"/>
                    <a:pt x="20350" y="29122"/>
                  </a:cubicBezTo>
                  <a:cubicBezTo>
                    <a:pt x="11212" y="29122"/>
                    <a:pt x="3063" y="23372"/>
                    <a:pt x="0" y="14763"/>
                  </a:cubicBezTo>
                  <a:lnTo>
                    <a:pt x="20350" y="7522"/>
                  </a:lnTo>
                  <a:close/>
                </a:path>
              </a:pathLst>
            </a:custGeom>
            <a:noFill/>
            <a:ln w="25400" cap="rnd">
              <a:solidFill>
                <a:srgbClr val="FF5050"/>
              </a:solidFill>
              <a:round/>
              <a:headEnd type="none" w="sm" len="sm"/>
              <a:tailEnd type="none" w="sm" len="sm"/>
            </a:ln>
            <a:effectLst>
              <a:outerShdw dist="17961" dir="2700000" algn="ctr" rotWithShape="0">
                <a:srgbClr val="000000"/>
              </a:outerShdw>
            </a:effectLst>
          </p:spPr>
          <p:txBody>
            <a:bodyPr/>
            <a:lstStyle/>
            <a:p>
              <a:pPr>
                <a:defRPr/>
              </a:pPr>
              <a:endParaRPr lang="en-US"/>
            </a:p>
          </p:txBody>
        </p:sp>
        <p:sp>
          <p:nvSpPr>
            <p:cNvPr id="9230" name="Arc 14"/>
            <p:cNvSpPr>
              <a:spLocks/>
            </p:cNvSpPr>
            <p:nvPr/>
          </p:nvSpPr>
          <p:spPr bwMode="auto">
            <a:xfrm>
              <a:off x="3232" y="1840"/>
              <a:ext cx="717" cy="207"/>
            </a:xfrm>
            <a:custGeom>
              <a:avLst/>
              <a:gdLst>
                <a:gd name="G0" fmla="+- 8406 0 0"/>
                <a:gd name="G1" fmla="+- 9631 0 0"/>
                <a:gd name="G2" fmla="+- 21600 0 0"/>
                <a:gd name="T0" fmla="*/ 27740 w 30006"/>
                <a:gd name="T1" fmla="*/ 0 h 31231"/>
                <a:gd name="T2" fmla="*/ 0 w 30006"/>
                <a:gd name="T3" fmla="*/ 29528 h 31231"/>
                <a:gd name="T4" fmla="*/ 8406 w 30006"/>
                <a:gd name="T5" fmla="*/ 9631 h 31231"/>
              </a:gdLst>
              <a:ahLst/>
              <a:cxnLst>
                <a:cxn ang="0">
                  <a:pos x="T0" y="T1"/>
                </a:cxn>
                <a:cxn ang="0">
                  <a:pos x="T2" y="T3"/>
                </a:cxn>
                <a:cxn ang="0">
                  <a:pos x="T4" y="T5"/>
                </a:cxn>
              </a:cxnLst>
              <a:rect l="0" t="0" r="r" b="b"/>
              <a:pathLst>
                <a:path w="30006" h="31231" fill="none" extrusionOk="0">
                  <a:moveTo>
                    <a:pt x="27740" y="-1"/>
                  </a:moveTo>
                  <a:cubicBezTo>
                    <a:pt x="29230" y="2991"/>
                    <a:pt x="30006" y="6288"/>
                    <a:pt x="30006" y="9631"/>
                  </a:cubicBezTo>
                  <a:cubicBezTo>
                    <a:pt x="30006" y="21560"/>
                    <a:pt x="20335" y="31231"/>
                    <a:pt x="8406" y="31231"/>
                  </a:cubicBezTo>
                  <a:cubicBezTo>
                    <a:pt x="5518" y="31231"/>
                    <a:pt x="2659" y="30651"/>
                    <a:pt x="-1" y="29528"/>
                  </a:cubicBezTo>
                </a:path>
                <a:path w="30006" h="31231" stroke="0" extrusionOk="0">
                  <a:moveTo>
                    <a:pt x="27740" y="-1"/>
                  </a:moveTo>
                  <a:cubicBezTo>
                    <a:pt x="29230" y="2991"/>
                    <a:pt x="30006" y="6288"/>
                    <a:pt x="30006" y="9631"/>
                  </a:cubicBezTo>
                  <a:cubicBezTo>
                    <a:pt x="30006" y="21560"/>
                    <a:pt x="20335" y="31231"/>
                    <a:pt x="8406" y="31231"/>
                  </a:cubicBezTo>
                  <a:cubicBezTo>
                    <a:pt x="5518" y="31231"/>
                    <a:pt x="2659" y="30651"/>
                    <a:pt x="-1" y="29528"/>
                  </a:cubicBezTo>
                  <a:lnTo>
                    <a:pt x="8406" y="9631"/>
                  </a:lnTo>
                  <a:close/>
                </a:path>
              </a:pathLst>
            </a:custGeom>
            <a:noFill/>
            <a:ln w="25400" cap="rnd">
              <a:solidFill>
                <a:srgbClr val="FF5050"/>
              </a:solidFill>
              <a:round/>
              <a:headEnd type="none" w="sm" len="sm"/>
              <a:tailEnd type="none" w="sm" len="sm"/>
            </a:ln>
            <a:effectLst>
              <a:outerShdw dist="17961" dir="2700000" algn="ctr" rotWithShape="0">
                <a:srgbClr val="000000"/>
              </a:outerShdw>
            </a:effectLst>
          </p:spPr>
          <p:txBody>
            <a:bodyPr/>
            <a:lstStyle/>
            <a:p>
              <a:pPr>
                <a:defRPr/>
              </a:pPr>
              <a:endParaRPr lang="en-US"/>
            </a:p>
          </p:txBody>
        </p:sp>
      </p:grpSp>
      <p:grpSp>
        <p:nvGrpSpPr>
          <p:cNvPr id="3" name="Group 22"/>
          <p:cNvGrpSpPr>
            <a:grpSpLocks/>
          </p:cNvGrpSpPr>
          <p:nvPr/>
        </p:nvGrpSpPr>
        <p:grpSpPr bwMode="auto">
          <a:xfrm>
            <a:off x="533400" y="4089400"/>
            <a:ext cx="8154988" cy="2628900"/>
            <a:chOff x="336" y="2576"/>
            <a:chExt cx="5137" cy="1656"/>
          </a:xfrm>
        </p:grpSpPr>
        <p:sp>
          <p:nvSpPr>
            <p:cNvPr id="9232" name="Rectangle 16"/>
            <p:cNvSpPr>
              <a:spLocks noChangeArrowheads="1"/>
            </p:cNvSpPr>
            <p:nvPr/>
          </p:nvSpPr>
          <p:spPr bwMode="auto">
            <a:xfrm>
              <a:off x="339" y="2576"/>
              <a:ext cx="1353" cy="518"/>
            </a:xfrm>
            <a:prstGeom prst="rect">
              <a:avLst/>
            </a:prstGeom>
            <a:noFill/>
            <a:ln w="9525">
              <a:noFill/>
              <a:miter lim="800000"/>
              <a:headEnd/>
              <a:tailEnd/>
            </a:ln>
            <a:effectLst/>
          </p:spPr>
          <p:txBody>
            <a:bodyPr lIns="92075" tIns="46038" rIns="92075" bIns="46038">
              <a:spAutoFit/>
            </a:bodyPr>
            <a:lstStyle/>
            <a:p>
              <a:pPr>
                <a:lnSpc>
                  <a:spcPct val="100000"/>
                </a:lnSpc>
                <a:spcBef>
                  <a:spcPct val="30000"/>
                </a:spcBef>
                <a:defRPr/>
              </a:pPr>
              <a:r>
                <a:rPr lang="en-US" sz="2400" b="1" i="0">
                  <a:solidFill>
                    <a:srgbClr val="FFFFCC"/>
                  </a:solidFill>
                  <a:effectLst>
                    <a:outerShdw blurRad="38100" dist="38100" dir="2700000" algn="tl">
                      <a:srgbClr val="000000"/>
                    </a:outerShdw>
                  </a:effectLst>
                  <a:latin typeface="Arial" charset="0"/>
                </a:rPr>
                <a:t>Main query</a:t>
              </a:r>
              <a:br>
                <a:rPr lang="en-US" sz="2400" b="1" i="0">
                  <a:solidFill>
                    <a:srgbClr val="FFFFCC"/>
                  </a:solidFill>
                  <a:effectLst>
                    <a:outerShdw blurRad="38100" dist="38100" dir="2700000" algn="tl">
                      <a:srgbClr val="000000"/>
                    </a:outerShdw>
                  </a:effectLst>
                  <a:latin typeface="Arial" charset="0"/>
                </a:rPr>
              </a:br>
              <a:r>
                <a:rPr lang="en-US" sz="2400" b="1" i="0">
                  <a:solidFill>
                    <a:srgbClr val="FFFFCC"/>
                  </a:solidFill>
                  <a:effectLst>
                    <a:outerShdw blurRad="38100" dist="38100" dir="2700000" algn="tl">
                      <a:srgbClr val="000000"/>
                    </a:outerShdw>
                  </a:effectLst>
                  <a:latin typeface="Arial" charset="0"/>
                </a:rPr>
                <a:t>compares</a:t>
              </a:r>
            </a:p>
          </p:txBody>
        </p:sp>
        <p:sp>
          <p:nvSpPr>
            <p:cNvPr id="9233" name="Rectangle 17"/>
            <p:cNvSpPr>
              <a:spLocks noChangeArrowheads="1"/>
            </p:cNvSpPr>
            <p:nvPr/>
          </p:nvSpPr>
          <p:spPr bwMode="auto">
            <a:xfrm>
              <a:off x="533" y="3310"/>
              <a:ext cx="1060" cy="266"/>
            </a:xfrm>
            <a:prstGeom prst="rect">
              <a:avLst/>
            </a:prstGeom>
            <a:noFill/>
            <a:ln w="9525">
              <a:noFill/>
              <a:miter lim="800000"/>
              <a:headEnd/>
              <a:tailEnd/>
            </a:ln>
            <a:effectLst/>
          </p:spPr>
          <p:txBody>
            <a:bodyPr wrap="none" lIns="92075" tIns="46038" rIns="92075" bIns="46038">
              <a:spAutoFit/>
            </a:bodyPr>
            <a:lstStyle/>
            <a:p>
              <a:pPr>
                <a:defRPr/>
              </a:pPr>
              <a:r>
                <a:rPr lang="en-US" sz="1800" b="1" i="0">
                  <a:solidFill>
                    <a:srgbClr val="FF9933"/>
                  </a:solidFill>
                  <a:effectLst>
                    <a:outerShdw blurRad="38100" dist="38100" dir="2700000" algn="tl">
                      <a:srgbClr val="000000"/>
                    </a:outerShdw>
                  </a:effectLst>
                  <a:latin typeface="Arial" charset="0"/>
                </a:rPr>
                <a:t>MANAGER 10</a:t>
              </a:r>
            </a:p>
          </p:txBody>
        </p:sp>
        <p:sp>
          <p:nvSpPr>
            <p:cNvPr id="9234" name="Rectangle 18"/>
            <p:cNvSpPr>
              <a:spLocks noChangeArrowheads="1"/>
            </p:cNvSpPr>
            <p:nvPr/>
          </p:nvSpPr>
          <p:spPr bwMode="auto">
            <a:xfrm>
              <a:off x="2508" y="2610"/>
              <a:ext cx="2965" cy="518"/>
            </a:xfrm>
            <a:prstGeom prst="rect">
              <a:avLst/>
            </a:prstGeom>
            <a:noFill/>
            <a:ln w="9525">
              <a:noFill/>
              <a:miter lim="800000"/>
              <a:headEnd/>
              <a:tailEnd/>
            </a:ln>
            <a:effectLst/>
          </p:spPr>
          <p:txBody>
            <a:bodyPr wrap="none" lIns="92075" tIns="46038" rIns="92075" bIns="46038">
              <a:spAutoFit/>
            </a:bodyPr>
            <a:lstStyle/>
            <a:p>
              <a:pPr>
                <a:lnSpc>
                  <a:spcPct val="100000"/>
                </a:lnSpc>
                <a:defRPr/>
              </a:pPr>
              <a:r>
                <a:rPr lang="en-US" sz="2400" b="1" i="0">
                  <a:solidFill>
                    <a:srgbClr val="FFFFCC"/>
                  </a:solidFill>
                  <a:effectLst>
                    <a:outerShdw blurRad="38100" dist="38100" dir="2700000" algn="tl">
                      <a:srgbClr val="000000"/>
                    </a:outerShdw>
                  </a:effectLst>
                  <a:latin typeface="Arial" charset="0"/>
                </a:rPr>
                <a:t>Values from a multiple-row and</a:t>
              </a:r>
              <a:br>
                <a:rPr lang="en-US" sz="2400" b="1" i="0">
                  <a:solidFill>
                    <a:srgbClr val="FFFFCC"/>
                  </a:solidFill>
                  <a:effectLst>
                    <a:outerShdw blurRad="38100" dist="38100" dir="2700000" algn="tl">
                      <a:srgbClr val="000000"/>
                    </a:outerShdw>
                  </a:effectLst>
                  <a:latin typeface="Arial" charset="0"/>
                </a:rPr>
              </a:br>
              <a:r>
                <a:rPr lang="en-US" sz="2400" b="1" i="0">
                  <a:solidFill>
                    <a:srgbClr val="FFFFCC"/>
                  </a:solidFill>
                  <a:effectLst>
                    <a:outerShdw blurRad="38100" dist="38100" dir="2700000" algn="tl">
                      <a:srgbClr val="000000"/>
                    </a:outerShdw>
                  </a:effectLst>
                  <a:latin typeface="Arial" charset="0"/>
                </a:rPr>
                <a:t>multiple-column subquery</a:t>
              </a:r>
            </a:p>
          </p:txBody>
        </p:sp>
        <p:sp>
          <p:nvSpPr>
            <p:cNvPr id="9235" name="Rectangle 19"/>
            <p:cNvSpPr>
              <a:spLocks noChangeArrowheads="1"/>
            </p:cNvSpPr>
            <p:nvPr/>
          </p:nvSpPr>
          <p:spPr bwMode="auto">
            <a:xfrm>
              <a:off x="3542" y="3238"/>
              <a:ext cx="1140" cy="994"/>
            </a:xfrm>
            <a:prstGeom prst="rect">
              <a:avLst/>
            </a:prstGeom>
            <a:noFill/>
            <a:ln w="9525">
              <a:noFill/>
              <a:miter lim="800000"/>
              <a:headEnd/>
              <a:tailEnd/>
            </a:ln>
            <a:effectLst/>
          </p:spPr>
          <p:txBody>
            <a:bodyPr wrap="none" lIns="92075" tIns="46038" rIns="92075" bIns="46038">
              <a:spAutoFit/>
            </a:bodyPr>
            <a:lstStyle/>
            <a:p>
              <a:pPr algn="l">
                <a:tabLst>
                  <a:tab pos="1371600" algn="l"/>
                </a:tabLst>
                <a:defRPr/>
              </a:pPr>
              <a:r>
                <a:rPr lang="en-US" sz="1800" b="1" i="0">
                  <a:solidFill>
                    <a:srgbClr val="FF9933"/>
                  </a:solidFill>
                  <a:effectLst>
                    <a:outerShdw blurRad="38100" dist="38100" dir="2700000" algn="tl">
                      <a:srgbClr val="000000"/>
                    </a:outerShdw>
                  </a:effectLst>
                  <a:latin typeface="Arial" charset="0"/>
                </a:rPr>
                <a:t>SALESMAN 	30</a:t>
              </a:r>
              <a:br>
                <a:rPr lang="en-US" sz="1800" b="1" i="0">
                  <a:solidFill>
                    <a:srgbClr val="FF9933"/>
                  </a:solidFill>
                  <a:effectLst>
                    <a:outerShdw blurRad="38100" dist="38100" dir="2700000" algn="tl">
                      <a:srgbClr val="000000"/>
                    </a:outerShdw>
                  </a:effectLst>
                  <a:latin typeface="Arial" charset="0"/>
                </a:rPr>
              </a:br>
              <a:r>
                <a:rPr lang="en-US" sz="1800" b="1" i="0">
                  <a:solidFill>
                    <a:srgbClr val="FF9933"/>
                  </a:solidFill>
                  <a:effectLst>
                    <a:outerShdw blurRad="38100" dist="38100" dir="2700000" algn="tl">
                      <a:srgbClr val="000000"/>
                    </a:outerShdw>
                  </a:effectLst>
                  <a:latin typeface="Arial" charset="0"/>
                </a:rPr>
                <a:t>MANAGER 	10</a:t>
              </a:r>
              <a:br>
                <a:rPr lang="en-US" sz="1800" b="1" i="0">
                  <a:solidFill>
                    <a:srgbClr val="FF9933"/>
                  </a:solidFill>
                  <a:effectLst>
                    <a:outerShdw blurRad="38100" dist="38100" dir="2700000" algn="tl">
                      <a:srgbClr val="000000"/>
                    </a:outerShdw>
                  </a:effectLst>
                  <a:latin typeface="Arial" charset="0"/>
                </a:rPr>
              </a:br>
              <a:r>
                <a:rPr lang="en-US" sz="1800" b="1" i="0">
                  <a:solidFill>
                    <a:srgbClr val="FF9933"/>
                  </a:solidFill>
                  <a:effectLst>
                    <a:outerShdw blurRad="38100" dist="38100" dir="2700000" algn="tl">
                      <a:srgbClr val="000000"/>
                    </a:outerShdw>
                  </a:effectLst>
                  <a:latin typeface="Arial" charset="0"/>
                </a:rPr>
                <a:t>CLERK        	20</a:t>
              </a:r>
              <a:endParaRPr lang="en-US" sz="1800" b="1" i="0">
                <a:solidFill>
                  <a:srgbClr val="FF0033"/>
                </a:solidFill>
                <a:effectLst>
                  <a:outerShdw blurRad="38100" dist="38100" dir="2700000" algn="tl">
                    <a:srgbClr val="000000"/>
                  </a:outerShdw>
                </a:effectLst>
                <a:latin typeface="Arial" charset="0"/>
              </a:endParaRPr>
            </a:p>
            <a:p>
              <a:pPr algn="l">
                <a:tabLst>
                  <a:tab pos="1371600" algn="l"/>
                </a:tabLst>
                <a:defRPr/>
              </a:pPr>
              <a:endParaRPr lang="en-US" sz="1800" b="1" i="0">
                <a:solidFill>
                  <a:srgbClr val="FF0033"/>
                </a:solidFill>
                <a:effectLst>
                  <a:outerShdw blurRad="38100" dist="38100" dir="2700000" algn="tl">
                    <a:srgbClr val="000000"/>
                  </a:outerShdw>
                </a:effectLst>
                <a:latin typeface="Arial" charset="0"/>
              </a:endParaRPr>
            </a:p>
          </p:txBody>
        </p:sp>
        <p:sp>
          <p:nvSpPr>
            <p:cNvPr id="9236" name="Rectangle 20"/>
            <p:cNvSpPr>
              <a:spLocks noChangeArrowheads="1"/>
            </p:cNvSpPr>
            <p:nvPr/>
          </p:nvSpPr>
          <p:spPr bwMode="auto">
            <a:xfrm>
              <a:off x="1949" y="2696"/>
              <a:ext cx="297" cy="334"/>
            </a:xfrm>
            <a:prstGeom prst="rect">
              <a:avLst/>
            </a:prstGeom>
            <a:noFill/>
            <a:ln w="9525">
              <a:noFill/>
              <a:miter lim="800000"/>
              <a:headEnd/>
              <a:tailEnd/>
            </a:ln>
            <a:effectLst/>
          </p:spPr>
          <p:txBody>
            <a:bodyPr wrap="none" lIns="92075" tIns="46038" rIns="92075" bIns="46038">
              <a:spAutoFit/>
            </a:bodyPr>
            <a:lstStyle/>
            <a:p>
              <a:pPr>
                <a:defRPr/>
              </a:pPr>
              <a:r>
                <a:rPr lang="en-US" sz="2400" b="1" i="0">
                  <a:solidFill>
                    <a:srgbClr val="FFFFCC"/>
                  </a:solidFill>
                  <a:effectLst>
                    <a:outerShdw blurRad="38100" dist="38100" dir="2700000" algn="tl">
                      <a:srgbClr val="000000"/>
                    </a:outerShdw>
                  </a:effectLst>
                  <a:latin typeface="Arial" charset="0"/>
                </a:rPr>
                <a:t>to</a:t>
              </a:r>
            </a:p>
          </p:txBody>
        </p:sp>
        <p:sp>
          <p:nvSpPr>
            <p:cNvPr id="15376" name="Line 21"/>
            <p:cNvSpPr>
              <a:spLocks noChangeShapeType="1"/>
            </p:cNvSpPr>
            <p:nvPr/>
          </p:nvSpPr>
          <p:spPr bwMode="auto">
            <a:xfrm>
              <a:off x="336" y="3204"/>
              <a:ext cx="5100" cy="0"/>
            </a:xfrm>
            <a:prstGeom prst="line">
              <a:avLst/>
            </a:prstGeom>
            <a:noFill/>
            <a:ln w="25400">
              <a:solidFill>
                <a:srgbClr val="DDDDDD"/>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nodeType="afterGroup">
                            <p:stCondLst>
                              <p:cond delay="500"/>
                            </p:stCondLst>
                            <p:childTnLst>
                              <p:par>
                                <p:cTn id="9" presetID="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blackWhite">
          <a:xfrm>
            <a:off x="933450" y="3665538"/>
            <a:ext cx="7483475" cy="2014537"/>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defRPr/>
            </a:pPr>
            <a:endParaRPr lang="en-US" sz="1800" b="1" i="0">
              <a:solidFill>
                <a:srgbClr val="000000"/>
              </a:solidFill>
              <a:latin typeface="Courier New" pitchFamily="49" charset="0"/>
            </a:endParaRPr>
          </a:p>
          <a:p>
            <a:pPr algn="l">
              <a:lnSpc>
                <a:spcPct val="100000"/>
              </a:lnSpc>
              <a:spcBef>
                <a:spcPct val="0"/>
              </a:spcBef>
              <a:tabLst>
                <a:tab pos="1200150" algn="l"/>
              </a:tabLst>
              <a:defRPr/>
            </a:pPr>
            <a:endParaRPr lang="en-US" sz="1800" b="1" i="0">
              <a:solidFill>
                <a:srgbClr val="000000"/>
              </a:solidFill>
              <a:latin typeface="Courier New" pitchFamily="49" charset="0"/>
            </a:endParaRPr>
          </a:p>
        </p:txBody>
      </p:sp>
      <p:sp>
        <p:nvSpPr>
          <p:cNvPr id="16387" name="Rectangle 3"/>
          <p:cNvSpPr>
            <a:spLocks noChangeArrowheads="1"/>
          </p:cNvSpPr>
          <p:nvPr/>
        </p:nvSpPr>
        <p:spPr bwMode="auto">
          <a:xfrm>
            <a:off x="4648200" y="4545013"/>
            <a:ext cx="3695700" cy="860425"/>
          </a:xfrm>
          <a:prstGeom prst="rect">
            <a:avLst/>
          </a:prstGeom>
          <a:gradFill rotWithShape="0">
            <a:gsLst>
              <a:gs pos="0">
                <a:srgbClr val="FF9966"/>
              </a:gs>
              <a:gs pos="100000">
                <a:srgbClr val="FF99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1268" name="Rectangle 4"/>
          <p:cNvSpPr>
            <a:spLocks noGrp="1" noChangeArrowheads="1"/>
          </p:cNvSpPr>
          <p:nvPr>
            <p:ph type="title"/>
          </p:nvPr>
        </p:nvSpPr>
        <p:spPr>
          <a:xfrm>
            <a:off x="922338" y="511175"/>
            <a:ext cx="7554912" cy="669925"/>
          </a:xfrm>
        </p:spPr>
        <p:txBody>
          <a:bodyPr>
            <a:normAutofit fontScale="90000"/>
          </a:bodyPr>
          <a:lstStyle/>
          <a:p>
            <a:pPr fontAlgn="auto">
              <a:spcAft>
                <a:spcPts val="0"/>
              </a:spcAft>
              <a:defRPr/>
            </a:pPr>
            <a:r>
              <a:rPr lang="en-US"/>
              <a:t>Using Multiple-Column Subqueries</a:t>
            </a:r>
          </a:p>
        </p:txBody>
      </p:sp>
      <p:sp>
        <p:nvSpPr>
          <p:cNvPr id="11269" name="Rectangle 5"/>
          <p:cNvSpPr>
            <a:spLocks noGrp="1" noChangeArrowheads="1"/>
          </p:cNvSpPr>
          <p:nvPr>
            <p:ph idx="1"/>
          </p:nvPr>
        </p:nvSpPr>
        <p:spPr>
          <a:xfrm>
            <a:off x="736600" y="1862138"/>
            <a:ext cx="7816850" cy="1603375"/>
          </a:xfrm>
        </p:spPr>
        <p:txBody>
          <a:bodyPr>
            <a:normAutofit lnSpcReduction="10000"/>
          </a:bodyPr>
          <a:lstStyle/>
          <a:p>
            <a:pPr marL="420624" indent="-384048" fontAlgn="auto">
              <a:spcAft>
                <a:spcPts val="0"/>
              </a:spcAft>
              <a:buFont typeface="Wingdings 2"/>
              <a:buChar char=""/>
              <a:defRPr/>
            </a:pPr>
            <a:r>
              <a:rPr lang="en-US" sz="2600"/>
              <a:t>Display the order number, product number, and quantity of any item in which the product number and quantity match </a:t>
            </a:r>
            <a:r>
              <a:rPr lang="en-US" sz="2600">
                <a:solidFill>
                  <a:srgbClr val="FF0033"/>
                </a:solidFill>
              </a:rPr>
              <a:t>both</a:t>
            </a:r>
            <a:r>
              <a:rPr lang="en-US" sz="2600"/>
              <a:t> the product number and quantity of an item in order 605.</a:t>
            </a:r>
          </a:p>
        </p:txBody>
      </p:sp>
      <p:sp>
        <p:nvSpPr>
          <p:cNvPr id="16390" name="Rectangle 6"/>
          <p:cNvSpPr>
            <a:spLocks noChangeArrowheads="1"/>
          </p:cNvSpPr>
          <p:nvPr/>
        </p:nvSpPr>
        <p:spPr bwMode="blackWhite">
          <a:xfrm>
            <a:off x="901700" y="3652838"/>
            <a:ext cx="7480300" cy="203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l">
              <a:lnSpc>
                <a:spcPct val="100000"/>
              </a:lnSpc>
              <a:spcBef>
                <a:spcPct val="0"/>
              </a:spcBef>
              <a:tabLst>
                <a:tab pos="1200150" algn="l"/>
              </a:tabLst>
            </a:pPr>
            <a:r>
              <a:rPr lang="en-US" sz="1800" b="1" i="0">
                <a:solidFill>
                  <a:srgbClr val="000000"/>
                </a:solidFill>
                <a:latin typeface="Courier New" pitchFamily="49" charset="0"/>
              </a:rPr>
              <a:t>SQL&gt; SELECT	ordid, prodid, qty</a:t>
            </a:r>
          </a:p>
          <a:p>
            <a:pPr algn="l">
              <a:lnSpc>
                <a:spcPct val="100000"/>
              </a:lnSpc>
              <a:spcBef>
                <a:spcPct val="0"/>
              </a:spcBef>
              <a:tabLst>
                <a:tab pos="1200150" algn="l"/>
              </a:tabLst>
            </a:pPr>
            <a:r>
              <a:rPr lang="en-US" sz="1800" b="1" i="0">
                <a:solidFill>
                  <a:srgbClr val="000000"/>
                </a:solidFill>
                <a:latin typeface="Courier New" pitchFamily="49" charset="0"/>
              </a:rPr>
              <a:t>  2  FROM	item</a:t>
            </a:r>
          </a:p>
          <a:p>
            <a:pPr algn="l">
              <a:lnSpc>
                <a:spcPct val="100000"/>
              </a:lnSpc>
              <a:spcBef>
                <a:spcPct val="0"/>
              </a:spcBef>
              <a:tabLst>
                <a:tab pos="1200150" algn="l"/>
              </a:tabLst>
            </a:pPr>
            <a:r>
              <a:rPr lang="en-US" sz="1800" b="1" i="0">
                <a:solidFill>
                  <a:srgbClr val="000000"/>
                </a:solidFill>
                <a:latin typeface="Courier New" pitchFamily="49" charset="0"/>
              </a:rPr>
              <a:t>  3  WHERE   (prodid, qty) IN</a:t>
            </a:r>
          </a:p>
          <a:p>
            <a:pPr algn="l">
              <a:lnSpc>
                <a:spcPct val="100000"/>
              </a:lnSpc>
              <a:spcBef>
                <a:spcPct val="0"/>
              </a:spcBef>
              <a:tabLst>
                <a:tab pos="1200150" algn="l"/>
              </a:tabLst>
            </a:pPr>
            <a:r>
              <a:rPr lang="en-US" sz="1800" b="1" i="0">
                <a:solidFill>
                  <a:srgbClr val="000000"/>
                </a:solidFill>
                <a:latin typeface="Courier New" pitchFamily="49" charset="0"/>
              </a:rPr>
              <a:t>  4 				(SELECT prodid, qty</a:t>
            </a:r>
          </a:p>
          <a:p>
            <a:pPr algn="l">
              <a:lnSpc>
                <a:spcPct val="100000"/>
              </a:lnSpc>
              <a:spcBef>
                <a:spcPct val="0"/>
              </a:spcBef>
              <a:tabLst>
                <a:tab pos="1200150" algn="l"/>
              </a:tabLst>
            </a:pPr>
            <a:r>
              <a:rPr lang="en-US" sz="1800" b="1" i="0">
                <a:solidFill>
                  <a:srgbClr val="000000"/>
                </a:solidFill>
                <a:latin typeface="Courier New" pitchFamily="49" charset="0"/>
              </a:rPr>
              <a:t>  5       			 FROM   item</a:t>
            </a:r>
          </a:p>
          <a:p>
            <a:pPr algn="l">
              <a:lnSpc>
                <a:spcPct val="100000"/>
              </a:lnSpc>
              <a:spcBef>
                <a:spcPct val="0"/>
              </a:spcBef>
              <a:tabLst>
                <a:tab pos="1200150" algn="l"/>
              </a:tabLst>
            </a:pPr>
            <a:r>
              <a:rPr lang="en-US" sz="1800" b="1" i="0">
                <a:solidFill>
                  <a:srgbClr val="000000"/>
                </a:solidFill>
                <a:latin typeface="Courier New" pitchFamily="49" charset="0"/>
              </a:rPr>
              <a:t>  6       			 WHERE  ordid = 605)</a:t>
            </a:r>
          </a:p>
          <a:p>
            <a:pPr algn="l">
              <a:lnSpc>
                <a:spcPct val="100000"/>
              </a:lnSpc>
              <a:spcBef>
                <a:spcPct val="0"/>
              </a:spcBef>
              <a:tabLst>
                <a:tab pos="1200150" algn="l"/>
              </a:tabLst>
            </a:pPr>
            <a:r>
              <a:rPr lang="en-US" sz="1800" b="1" i="0">
                <a:solidFill>
                  <a:srgbClr val="000000"/>
                </a:solidFill>
                <a:latin typeface="Courier New" pitchFamily="49" charset="0"/>
              </a:rPr>
              <a:t>  7  AND		ordid &lt;&gt; 605;</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Rectangle 2"/>
          <p:cNvSpPr>
            <a:spLocks noChangeArrowheads="1"/>
          </p:cNvSpPr>
          <p:nvPr/>
        </p:nvSpPr>
        <p:spPr bwMode="blackWhite">
          <a:xfrm>
            <a:off x="933450" y="3665538"/>
            <a:ext cx="7483475" cy="2014537"/>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defRPr/>
            </a:pPr>
            <a:endParaRPr lang="en-US" sz="1800" b="1" i="0">
              <a:solidFill>
                <a:srgbClr val="000000"/>
              </a:solidFill>
              <a:latin typeface="Courier New" pitchFamily="49" charset="0"/>
            </a:endParaRPr>
          </a:p>
          <a:p>
            <a:pPr algn="l">
              <a:lnSpc>
                <a:spcPct val="100000"/>
              </a:lnSpc>
              <a:spcBef>
                <a:spcPct val="0"/>
              </a:spcBef>
              <a:tabLst>
                <a:tab pos="1200150" algn="l"/>
              </a:tabLst>
              <a:defRPr/>
            </a:pPr>
            <a:endParaRPr lang="en-US" sz="1800" b="1" i="0">
              <a:solidFill>
                <a:srgbClr val="000000"/>
              </a:solidFill>
              <a:latin typeface="Courier New" pitchFamily="49" charset="0"/>
            </a:endParaRPr>
          </a:p>
        </p:txBody>
      </p:sp>
      <p:sp>
        <p:nvSpPr>
          <p:cNvPr id="17411" name="Rectangle 3"/>
          <p:cNvSpPr>
            <a:spLocks noChangeArrowheads="1"/>
          </p:cNvSpPr>
          <p:nvPr/>
        </p:nvSpPr>
        <p:spPr bwMode="auto">
          <a:xfrm>
            <a:off x="4648200" y="4545013"/>
            <a:ext cx="3695700" cy="860425"/>
          </a:xfrm>
          <a:prstGeom prst="rect">
            <a:avLst/>
          </a:prstGeom>
          <a:gradFill rotWithShape="0">
            <a:gsLst>
              <a:gs pos="0">
                <a:srgbClr val="FF9966"/>
              </a:gs>
              <a:gs pos="100000">
                <a:srgbClr val="FF99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7412" name="Rectangle 4"/>
          <p:cNvSpPr>
            <a:spLocks noGrp="1" noChangeArrowheads="1"/>
          </p:cNvSpPr>
          <p:nvPr>
            <p:ph type="title"/>
          </p:nvPr>
        </p:nvSpPr>
        <p:spPr>
          <a:xfrm>
            <a:off x="922338" y="511175"/>
            <a:ext cx="7554912" cy="669925"/>
          </a:xfrm>
          <a:noFill/>
        </p:spPr>
        <p:txBody>
          <a:bodyPr/>
          <a:lstStyle/>
          <a:p>
            <a:r>
              <a:rPr lang="en-US" smtClean="0"/>
              <a:t>Using Multiple-Column Subqueries</a:t>
            </a:r>
          </a:p>
        </p:txBody>
      </p:sp>
      <p:sp>
        <p:nvSpPr>
          <p:cNvPr id="17413" name="Rectangle 5"/>
          <p:cNvSpPr>
            <a:spLocks noGrp="1" noChangeArrowheads="1"/>
          </p:cNvSpPr>
          <p:nvPr>
            <p:ph idx="1"/>
          </p:nvPr>
        </p:nvSpPr>
        <p:spPr>
          <a:xfrm>
            <a:off x="736600" y="1862138"/>
            <a:ext cx="7816850" cy="1603375"/>
          </a:xfrm>
        </p:spPr>
        <p:txBody>
          <a:bodyPr/>
          <a:lstStyle/>
          <a:p>
            <a:r>
              <a:rPr lang="en-US" sz="2600" smtClean="0"/>
              <a:t>Display the order number, product number, and quantity of any item in which the product number and quantity match </a:t>
            </a:r>
            <a:r>
              <a:rPr lang="en-US" sz="2600" smtClean="0">
                <a:solidFill>
                  <a:srgbClr val="FF0033"/>
                </a:solidFill>
              </a:rPr>
              <a:t>both</a:t>
            </a:r>
            <a:r>
              <a:rPr lang="en-US" sz="2600" smtClean="0"/>
              <a:t> the product number and quantity of an item in order 605.</a:t>
            </a:r>
          </a:p>
        </p:txBody>
      </p:sp>
      <p:sp>
        <p:nvSpPr>
          <p:cNvPr id="17414" name="Rectangle 6"/>
          <p:cNvSpPr>
            <a:spLocks noChangeArrowheads="1"/>
          </p:cNvSpPr>
          <p:nvPr/>
        </p:nvSpPr>
        <p:spPr bwMode="blackWhite">
          <a:xfrm>
            <a:off x="901700" y="3652838"/>
            <a:ext cx="7480300" cy="203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l">
              <a:lnSpc>
                <a:spcPct val="100000"/>
              </a:lnSpc>
              <a:spcBef>
                <a:spcPct val="0"/>
              </a:spcBef>
              <a:tabLst>
                <a:tab pos="1200150" algn="l"/>
              </a:tabLst>
            </a:pPr>
            <a:r>
              <a:rPr lang="en-US" sz="1800" b="1" i="0">
                <a:solidFill>
                  <a:srgbClr val="000000"/>
                </a:solidFill>
                <a:latin typeface="Courier New" pitchFamily="49" charset="0"/>
              </a:rPr>
              <a:t>SQL&gt; SELECT	ordid, prodid, qty</a:t>
            </a:r>
          </a:p>
          <a:p>
            <a:pPr algn="l">
              <a:lnSpc>
                <a:spcPct val="100000"/>
              </a:lnSpc>
              <a:spcBef>
                <a:spcPct val="0"/>
              </a:spcBef>
              <a:tabLst>
                <a:tab pos="1200150" algn="l"/>
              </a:tabLst>
            </a:pPr>
            <a:r>
              <a:rPr lang="en-US" sz="1800" b="1" i="0">
                <a:solidFill>
                  <a:srgbClr val="000000"/>
                </a:solidFill>
                <a:latin typeface="Courier New" pitchFamily="49" charset="0"/>
              </a:rPr>
              <a:t>  2  FROM	item</a:t>
            </a:r>
          </a:p>
          <a:p>
            <a:pPr algn="l">
              <a:lnSpc>
                <a:spcPct val="100000"/>
              </a:lnSpc>
              <a:spcBef>
                <a:spcPct val="0"/>
              </a:spcBef>
              <a:tabLst>
                <a:tab pos="1200150" algn="l"/>
              </a:tabLst>
            </a:pPr>
            <a:r>
              <a:rPr lang="en-US" sz="1800" b="1" i="0">
                <a:solidFill>
                  <a:srgbClr val="000000"/>
                </a:solidFill>
                <a:latin typeface="Courier New" pitchFamily="49" charset="0"/>
              </a:rPr>
              <a:t>  3  WHERE   (prodid, qty) IN</a:t>
            </a:r>
          </a:p>
          <a:p>
            <a:pPr algn="l">
              <a:lnSpc>
                <a:spcPct val="100000"/>
              </a:lnSpc>
              <a:spcBef>
                <a:spcPct val="0"/>
              </a:spcBef>
              <a:tabLst>
                <a:tab pos="1200150" algn="l"/>
              </a:tabLst>
            </a:pPr>
            <a:r>
              <a:rPr lang="en-US" sz="1800" b="1" i="0">
                <a:solidFill>
                  <a:srgbClr val="000000"/>
                </a:solidFill>
                <a:latin typeface="Courier New" pitchFamily="49" charset="0"/>
              </a:rPr>
              <a:t>  4 				(SELECT prodid, qty</a:t>
            </a:r>
          </a:p>
          <a:p>
            <a:pPr algn="l">
              <a:lnSpc>
                <a:spcPct val="100000"/>
              </a:lnSpc>
              <a:spcBef>
                <a:spcPct val="0"/>
              </a:spcBef>
              <a:tabLst>
                <a:tab pos="1200150" algn="l"/>
              </a:tabLst>
            </a:pPr>
            <a:r>
              <a:rPr lang="en-US" sz="1800" b="1" i="0">
                <a:solidFill>
                  <a:srgbClr val="000000"/>
                </a:solidFill>
                <a:latin typeface="Courier New" pitchFamily="49" charset="0"/>
              </a:rPr>
              <a:t>  5       			 FROM   item</a:t>
            </a:r>
          </a:p>
          <a:p>
            <a:pPr algn="l">
              <a:lnSpc>
                <a:spcPct val="100000"/>
              </a:lnSpc>
              <a:spcBef>
                <a:spcPct val="0"/>
              </a:spcBef>
              <a:tabLst>
                <a:tab pos="1200150" algn="l"/>
              </a:tabLst>
            </a:pPr>
            <a:r>
              <a:rPr lang="en-US" sz="1800" b="1" i="0">
                <a:solidFill>
                  <a:srgbClr val="000000"/>
                </a:solidFill>
                <a:latin typeface="Courier New" pitchFamily="49" charset="0"/>
              </a:rPr>
              <a:t>  6       			 WHERE  ordid = 605)</a:t>
            </a:r>
          </a:p>
          <a:p>
            <a:pPr algn="l">
              <a:lnSpc>
                <a:spcPct val="100000"/>
              </a:lnSpc>
              <a:spcBef>
                <a:spcPct val="0"/>
              </a:spcBef>
              <a:tabLst>
                <a:tab pos="1200150" algn="l"/>
              </a:tabLst>
            </a:pPr>
            <a:r>
              <a:rPr lang="en-US" sz="1800" b="1" i="0">
                <a:solidFill>
                  <a:srgbClr val="000000"/>
                </a:solidFill>
                <a:latin typeface="Courier New" pitchFamily="49" charset="0"/>
              </a:rPr>
              <a:t>  7  AND		ordid &lt;&gt; 605;</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4786313" y="1993900"/>
            <a:ext cx="3279775" cy="3136900"/>
          </a:xfrm>
          <a:prstGeom prst="rect">
            <a:avLst/>
          </a:prstGeom>
          <a:solidFill>
            <a:srgbClr val="FFFF99"/>
          </a:solidFill>
          <a:ln w="25400">
            <a:solidFill>
              <a:srgbClr val="000000"/>
            </a:solidFill>
            <a:miter lim="800000"/>
            <a:headEnd/>
            <a:tailEnd/>
          </a:ln>
          <a:effectLst>
            <a:outerShdw dist="71842" dir="2700000" algn="ctr" rotWithShape="0">
              <a:srgbClr val="000000"/>
            </a:outerShdw>
          </a:effectLst>
        </p:spPr>
        <p:txBody>
          <a:bodyPr wrap="none" anchor="ctr"/>
          <a:lstStyle/>
          <a:p>
            <a:pPr>
              <a:defRPr/>
            </a:pPr>
            <a:endParaRPr lang="en-US"/>
          </a:p>
        </p:txBody>
      </p:sp>
      <p:sp>
        <p:nvSpPr>
          <p:cNvPr id="15363" name="Rectangle 3"/>
          <p:cNvSpPr>
            <a:spLocks noChangeArrowheads="1"/>
          </p:cNvSpPr>
          <p:nvPr/>
        </p:nvSpPr>
        <p:spPr bwMode="auto">
          <a:xfrm>
            <a:off x="1250950" y="1993900"/>
            <a:ext cx="3079750" cy="3136900"/>
          </a:xfrm>
          <a:prstGeom prst="rect">
            <a:avLst/>
          </a:prstGeom>
          <a:solidFill>
            <a:srgbClr val="FFFF99"/>
          </a:solidFill>
          <a:ln w="25400">
            <a:solidFill>
              <a:srgbClr val="000000"/>
            </a:solidFill>
            <a:miter lim="800000"/>
            <a:headEnd/>
            <a:tailEnd/>
          </a:ln>
          <a:effectLst>
            <a:outerShdw dist="71842" dir="2700000" algn="ctr" rotWithShape="0">
              <a:srgbClr val="000000"/>
            </a:outerShdw>
          </a:effectLst>
        </p:spPr>
        <p:txBody>
          <a:bodyPr wrap="none" anchor="ctr"/>
          <a:lstStyle/>
          <a:p>
            <a:pPr>
              <a:defRPr/>
            </a:pPr>
            <a:endParaRPr lang="en-US"/>
          </a:p>
        </p:txBody>
      </p:sp>
      <p:sp>
        <p:nvSpPr>
          <p:cNvPr id="18436" name="Rectangle 4"/>
          <p:cNvSpPr>
            <a:spLocks noGrp="1" noChangeArrowheads="1"/>
          </p:cNvSpPr>
          <p:nvPr>
            <p:ph type="title"/>
          </p:nvPr>
        </p:nvSpPr>
        <p:spPr>
          <a:xfrm>
            <a:off x="457200" y="274638"/>
            <a:ext cx="7470775" cy="1143000"/>
          </a:xfrm>
          <a:noFill/>
        </p:spPr>
        <p:txBody>
          <a:bodyPr/>
          <a:lstStyle/>
          <a:p>
            <a:r>
              <a:rPr lang="en-US" smtClean="0"/>
              <a:t>Column Comparisons</a:t>
            </a:r>
          </a:p>
        </p:txBody>
      </p:sp>
      <p:sp>
        <p:nvSpPr>
          <p:cNvPr id="18437" name="Rectangle 5"/>
          <p:cNvSpPr>
            <a:spLocks noChangeArrowheads="1"/>
          </p:cNvSpPr>
          <p:nvPr/>
        </p:nvSpPr>
        <p:spPr bwMode="ltGray">
          <a:xfrm>
            <a:off x="1360488" y="2501900"/>
            <a:ext cx="2871787" cy="2455863"/>
          </a:xfrm>
          <a:prstGeom prst="rect">
            <a:avLst/>
          </a:prstGeom>
          <a:gradFill rotWithShape="0">
            <a:gsLst>
              <a:gs pos="0">
                <a:srgbClr val="5C5CE5"/>
              </a:gs>
              <a:gs pos="50000">
                <a:srgbClr val="6666FF"/>
              </a:gs>
              <a:gs pos="100000">
                <a:srgbClr val="5C5CE5"/>
              </a:gs>
            </a:gsLst>
            <a:lin ang="2700000" scaled="1"/>
          </a:gradFill>
          <a:ln w="12700">
            <a:solidFill>
              <a:srgbClr val="000000"/>
            </a:solidFill>
            <a:miter lim="800000"/>
            <a:headEnd/>
            <a:tailEnd/>
          </a:ln>
        </p:spPr>
        <p:txBody>
          <a:bodyPr wrap="none" anchor="ctr"/>
          <a:lstStyle/>
          <a:p>
            <a:endParaRPr lang="en-US"/>
          </a:p>
        </p:txBody>
      </p:sp>
      <p:sp>
        <p:nvSpPr>
          <p:cNvPr id="18438" name="Rectangle 6"/>
          <p:cNvSpPr>
            <a:spLocks noChangeArrowheads="1"/>
          </p:cNvSpPr>
          <p:nvPr/>
        </p:nvSpPr>
        <p:spPr bwMode="auto">
          <a:xfrm>
            <a:off x="2178050" y="1992313"/>
            <a:ext cx="1214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b="1" i="0">
                <a:solidFill>
                  <a:srgbClr val="000000"/>
                </a:solidFill>
                <a:latin typeface="Arial" pitchFamily="34" charset="0"/>
              </a:rPr>
              <a:t>Pairwise</a:t>
            </a:r>
          </a:p>
        </p:txBody>
      </p:sp>
      <p:sp>
        <p:nvSpPr>
          <p:cNvPr id="18439" name="Rectangle 7"/>
          <p:cNvSpPr>
            <a:spLocks noChangeArrowheads="1"/>
          </p:cNvSpPr>
          <p:nvPr/>
        </p:nvSpPr>
        <p:spPr bwMode="auto">
          <a:xfrm>
            <a:off x="1058863" y="2517775"/>
            <a:ext cx="4178300" cy="240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l">
              <a:tabLst>
                <a:tab pos="1139825" algn="r"/>
                <a:tab pos="2857500" algn="r"/>
              </a:tabLst>
            </a:pPr>
            <a:r>
              <a:rPr lang="en-US" sz="1800" b="1" i="0">
                <a:solidFill>
                  <a:srgbClr val="000000"/>
                </a:solidFill>
                <a:latin typeface="Arial" pitchFamily="34" charset="0"/>
              </a:rPr>
              <a:t>	PRODID	QTY</a:t>
            </a:r>
            <a:br>
              <a:rPr lang="en-US" sz="1800" b="1" i="0">
                <a:solidFill>
                  <a:srgbClr val="000000"/>
                </a:solidFill>
                <a:latin typeface="Arial" pitchFamily="34" charset="0"/>
              </a:rPr>
            </a:br>
            <a:r>
              <a:rPr lang="en-US" sz="1800" b="1" i="0">
                <a:solidFill>
                  <a:srgbClr val="000000"/>
                </a:solidFill>
                <a:latin typeface="Arial" pitchFamily="34" charset="0"/>
              </a:rPr>
              <a:t>	101863	100</a:t>
            </a:r>
            <a:br>
              <a:rPr lang="en-US" sz="1800" b="1" i="0">
                <a:solidFill>
                  <a:srgbClr val="000000"/>
                </a:solidFill>
                <a:latin typeface="Arial" pitchFamily="34" charset="0"/>
              </a:rPr>
            </a:br>
            <a:r>
              <a:rPr lang="en-US" sz="1800" b="1" i="0">
                <a:solidFill>
                  <a:srgbClr val="000000"/>
                </a:solidFill>
                <a:latin typeface="Arial" pitchFamily="34" charset="0"/>
              </a:rPr>
              <a:t>	100861	100</a:t>
            </a:r>
            <a:br>
              <a:rPr lang="en-US" sz="1800" b="1" i="0">
                <a:solidFill>
                  <a:srgbClr val="000000"/>
                </a:solidFill>
                <a:latin typeface="Arial" pitchFamily="34" charset="0"/>
              </a:rPr>
            </a:br>
            <a:r>
              <a:rPr lang="en-US" sz="1800" b="1" i="0">
                <a:solidFill>
                  <a:srgbClr val="000000"/>
                </a:solidFill>
                <a:latin typeface="Arial" pitchFamily="34" charset="0"/>
              </a:rPr>
              <a:t>	102130	10</a:t>
            </a:r>
            <a:br>
              <a:rPr lang="en-US" sz="1800" b="1" i="0">
                <a:solidFill>
                  <a:srgbClr val="000000"/>
                </a:solidFill>
                <a:latin typeface="Arial" pitchFamily="34" charset="0"/>
              </a:rPr>
            </a:br>
            <a:r>
              <a:rPr lang="en-US" sz="1800" b="1" i="0">
                <a:solidFill>
                  <a:srgbClr val="000000"/>
                </a:solidFill>
                <a:latin typeface="Arial" pitchFamily="34" charset="0"/>
              </a:rPr>
              <a:t>	100890	5</a:t>
            </a:r>
            <a:br>
              <a:rPr lang="en-US" sz="1800" b="1" i="0">
                <a:solidFill>
                  <a:srgbClr val="000000"/>
                </a:solidFill>
                <a:latin typeface="Arial" pitchFamily="34" charset="0"/>
              </a:rPr>
            </a:br>
            <a:r>
              <a:rPr lang="en-US" sz="1800" b="1" i="0">
                <a:solidFill>
                  <a:srgbClr val="000000"/>
                </a:solidFill>
                <a:latin typeface="Arial" pitchFamily="34" charset="0"/>
              </a:rPr>
              <a:t>	100870	500</a:t>
            </a:r>
            <a:br>
              <a:rPr lang="en-US" sz="1800" b="1" i="0">
                <a:solidFill>
                  <a:srgbClr val="000000"/>
                </a:solidFill>
                <a:latin typeface="Arial" pitchFamily="34" charset="0"/>
              </a:rPr>
            </a:br>
            <a:r>
              <a:rPr lang="en-US" sz="1800" b="1" i="0">
                <a:solidFill>
                  <a:srgbClr val="000000"/>
                </a:solidFill>
                <a:latin typeface="Arial" pitchFamily="34" charset="0"/>
              </a:rPr>
              <a:t>	101860	50</a:t>
            </a:r>
          </a:p>
        </p:txBody>
      </p:sp>
      <p:sp>
        <p:nvSpPr>
          <p:cNvPr id="15368" name="Line 8"/>
          <p:cNvSpPr>
            <a:spLocks noChangeShapeType="1"/>
          </p:cNvSpPr>
          <p:nvPr/>
        </p:nvSpPr>
        <p:spPr bwMode="auto">
          <a:xfrm>
            <a:off x="2476500" y="3390900"/>
            <a:ext cx="981075" cy="0"/>
          </a:xfrm>
          <a:prstGeom prst="line">
            <a:avLst/>
          </a:prstGeom>
          <a:noFill/>
          <a:ln w="25400">
            <a:solidFill>
              <a:srgbClr val="FF0033"/>
            </a:solidFill>
            <a:round/>
            <a:headEnd type="stealth" w="med" len="lg"/>
            <a:tailEnd type="stealth" w="med" len="lg"/>
          </a:ln>
          <a:effectLst>
            <a:outerShdw dist="17961" dir="2700000" algn="ctr" rotWithShape="0">
              <a:srgbClr val="000000"/>
            </a:outerShdw>
          </a:effectLst>
        </p:spPr>
        <p:txBody>
          <a:bodyPr/>
          <a:lstStyle/>
          <a:p>
            <a:pPr>
              <a:defRPr/>
            </a:pPr>
            <a:endParaRPr lang="en-US"/>
          </a:p>
        </p:txBody>
      </p:sp>
      <p:sp>
        <p:nvSpPr>
          <p:cNvPr id="15369" name="Line 9"/>
          <p:cNvSpPr>
            <a:spLocks noChangeShapeType="1"/>
          </p:cNvSpPr>
          <p:nvPr/>
        </p:nvSpPr>
        <p:spPr bwMode="auto">
          <a:xfrm>
            <a:off x="2476500" y="3722688"/>
            <a:ext cx="981075" cy="0"/>
          </a:xfrm>
          <a:prstGeom prst="line">
            <a:avLst/>
          </a:prstGeom>
          <a:noFill/>
          <a:ln w="25400">
            <a:solidFill>
              <a:srgbClr val="FF0033"/>
            </a:solidFill>
            <a:round/>
            <a:headEnd type="stealth" w="med" len="lg"/>
            <a:tailEnd type="stealth" w="med" len="lg"/>
          </a:ln>
          <a:effectLst>
            <a:outerShdw dist="17961" dir="2700000" algn="ctr" rotWithShape="0">
              <a:srgbClr val="000000"/>
            </a:outerShdw>
          </a:effectLst>
        </p:spPr>
        <p:txBody>
          <a:bodyPr/>
          <a:lstStyle/>
          <a:p>
            <a:pPr>
              <a:defRPr/>
            </a:pPr>
            <a:endParaRPr lang="en-US"/>
          </a:p>
        </p:txBody>
      </p:sp>
      <p:sp>
        <p:nvSpPr>
          <p:cNvPr id="15370" name="Line 10"/>
          <p:cNvSpPr>
            <a:spLocks noChangeShapeType="1"/>
          </p:cNvSpPr>
          <p:nvPr/>
        </p:nvSpPr>
        <p:spPr bwMode="auto">
          <a:xfrm>
            <a:off x="2476500" y="4368800"/>
            <a:ext cx="981075" cy="0"/>
          </a:xfrm>
          <a:prstGeom prst="line">
            <a:avLst/>
          </a:prstGeom>
          <a:noFill/>
          <a:ln w="25400">
            <a:solidFill>
              <a:srgbClr val="FF0033"/>
            </a:solidFill>
            <a:round/>
            <a:headEnd type="stealth" w="med" len="lg"/>
            <a:tailEnd type="stealth" w="med" len="lg"/>
          </a:ln>
          <a:effectLst>
            <a:outerShdw dist="17961" dir="2700000" algn="ctr" rotWithShape="0">
              <a:srgbClr val="000000"/>
            </a:outerShdw>
          </a:effectLst>
        </p:spPr>
        <p:txBody>
          <a:bodyPr/>
          <a:lstStyle/>
          <a:p>
            <a:pPr>
              <a:defRPr/>
            </a:pPr>
            <a:endParaRPr lang="en-US"/>
          </a:p>
        </p:txBody>
      </p:sp>
      <p:sp>
        <p:nvSpPr>
          <p:cNvPr id="18443" name="Rectangle 11"/>
          <p:cNvSpPr>
            <a:spLocks noChangeArrowheads="1"/>
          </p:cNvSpPr>
          <p:nvPr/>
        </p:nvSpPr>
        <p:spPr bwMode="ltGray">
          <a:xfrm>
            <a:off x="4910138" y="2501900"/>
            <a:ext cx="3059112" cy="2455863"/>
          </a:xfrm>
          <a:prstGeom prst="rect">
            <a:avLst/>
          </a:prstGeom>
          <a:gradFill rotWithShape="0">
            <a:gsLst>
              <a:gs pos="0">
                <a:srgbClr val="5C5CE5"/>
              </a:gs>
              <a:gs pos="50000">
                <a:srgbClr val="6666FF"/>
              </a:gs>
              <a:gs pos="100000">
                <a:srgbClr val="5C5CE5"/>
              </a:gs>
            </a:gsLst>
            <a:lin ang="2700000" scaled="1"/>
          </a:gradFill>
          <a:ln w="12700">
            <a:solidFill>
              <a:srgbClr val="000000"/>
            </a:solidFill>
            <a:miter lim="800000"/>
            <a:headEnd/>
            <a:tailEnd/>
          </a:ln>
        </p:spPr>
        <p:txBody>
          <a:bodyPr wrap="none" anchor="ctr"/>
          <a:lstStyle/>
          <a:p>
            <a:endParaRPr lang="en-US"/>
          </a:p>
        </p:txBody>
      </p:sp>
      <p:sp>
        <p:nvSpPr>
          <p:cNvPr id="18444" name="Rectangle 12"/>
          <p:cNvSpPr>
            <a:spLocks noChangeArrowheads="1"/>
          </p:cNvSpPr>
          <p:nvPr/>
        </p:nvSpPr>
        <p:spPr bwMode="auto">
          <a:xfrm>
            <a:off x="5530850" y="1992313"/>
            <a:ext cx="16938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b="1" i="0">
                <a:solidFill>
                  <a:srgbClr val="000000"/>
                </a:solidFill>
                <a:latin typeface="Arial" pitchFamily="34" charset="0"/>
              </a:rPr>
              <a:t>Nonpairwise</a:t>
            </a:r>
          </a:p>
        </p:txBody>
      </p:sp>
      <p:sp>
        <p:nvSpPr>
          <p:cNvPr id="18445" name="Rectangle 13"/>
          <p:cNvSpPr>
            <a:spLocks noChangeArrowheads="1"/>
          </p:cNvSpPr>
          <p:nvPr/>
        </p:nvSpPr>
        <p:spPr bwMode="auto">
          <a:xfrm>
            <a:off x="4651375" y="2517775"/>
            <a:ext cx="3786188" cy="240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l">
              <a:tabLst>
                <a:tab pos="1139825" algn="r"/>
                <a:tab pos="2857500" algn="r"/>
              </a:tabLst>
            </a:pPr>
            <a:r>
              <a:rPr lang="en-US" sz="1800" b="1" i="0">
                <a:solidFill>
                  <a:srgbClr val="000000"/>
                </a:solidFill>
                <a:latin typeface="Arial" pitchFamily="34" charset="0"/>
              </a:rPr>
              <a:t>	PRODID	QTY</a:t>
            </a:r>
            <a:br>
              <a:rPr lang="en-US" sz="1800" b="1" i="0">
                <a:solidFill>
                  <a:srgbClr val="000000"/>
                </a:solidFill>
                <a:latin typeface="Arial" pitchFamily="34" charset="0"/>
              </a:rPr>
            </a:br>
            <a:r>
              <a:rPr lang="en-US" sz="1800" b="1" i="0">
                <a:solidFill>
                  <a:srgbClr val="000000"/>
                </a:solidFill>
                <a:latin typeface="Arial" pitchFamily="34" charset="0"/>
              </a:rPr>
              <a:t>	101863	100</a:t>
            </a:r>
            <a:br>
              <a:rPr lang="en-US" sz="1800" b="1" i="0">
                <a:solidFill>
                  <a:srgbClr val="000000"/>
                </a:solidFill>
                <a:latin typeface="Arial" pitchFamily="34" charset="0"/>
              </a:rPr>
            </a:br>
            <a:r>
              <a:rPr lang="en-US" sz="1800" b="1" i="0">
                <a:solidFill>
                  <a:srgbClr val="000000"/>
                </a:solidFill>
                <a:latin typeface="Arial" pitchFamily="34" charset="0"/>
              </a:rPr>
              <a:t>	100861	100</a:t>
            </a:r>
            <a:br>
              <a:rPr lang="en-US" sz="1800" b="1" i="0">
                <a:solidFill>
                  <a:srgbClr val="000000"/>
                </a:solidFill>
                <a:latin typeface="Arial" pitchFamily="34" charset="0"/>
              </a:rPr>
            </a:br>
            <a:r>
              <a:rPr lang="en-US" sz="1800" b="1" i="0">
                <a:solidFill>
                  <a:srgbClr val="000000"/>
                </a:solidFill>
                <a:latin typeface="Arial" pitchFamily="34" charset="0"/>
              </a:rPr>
              <a:t>	102130	10</a:t>
            </a:r>
            <a:br>
              <a:rPr lang="en-US" sz="1800" b="1" i="0">
                <a:solidFill>
                  <a:srgbClr val="000000"/>
                </a:solidFill>
                <a:latin typeface="Arial" pitchFamily="34" charset="0"/>
              </a:rPr>
            </a:br>
            <a:r>
              <a:rPr lang="en-US" sz="1800" b="1" i="0">
                <a:solidFill>
                  <a:srgbClr val="000000"/>
                </a:solidFill>
                <a:latin typeface="Arial" pitchFamily="34" charset="0"/>
              </a:rPr>
              <a:t>	100890	5</a:t>
            </a:r>
            <a:br>
              <a:rPr lang="en-US" sz="1800" b="1" i="0">
                <a:solidFill>
                  <a:srgbClr val="000000"/>
                </a:solidFill>
                <a:latin typeface="Arial" pitchFamily="34" charset="0"/>
              </a:rPr>
            </a:br>
            <a:r>
              <a:rPr lang="en-US" sz="1800" b="1" i="0">
                <a:solidFill>
                  <a:srgbClr val="000000"/>
                </a:solidFill>
                <a:latin typeface="Arial" pitchFamily="34" charset="0"/>
              </a:rPr>
              <a:t>	100870	500</a:t>
            </a:r>
            <a:br>
              <a:rPr lang="en-US" sz="1800" b="1" i="0">
                <a:solidFill>
                  <a:srgbClr val="000000"/>
                </a:solidFill>
                <a:latin typeface="Arial" pitchFamily="34" charset="0"/>
              </a:rPr>
            </a:br>
            <a:r>
              <a:rPr lang="en-US" sz="1800" b="1" i="0">
                <a:solidFill>
                  <a:srgbClr val="000000"/>
                </a:solidFill>
                <a:latin typeface="Arial" pitchFamily="34" charset="0"/>
              </a:rPr>
              <a:t>	101860	50</a:t>
            </a:r>
          </a:p>
        </p:txBody>
      </p:sp>
      <p:sp>
        <p:nvSpPr>
          <p:cNvPr id="15374" name="Line 14"/>
          <p:cNvSpPr>
            <a:spLocks noChangeShapeType="1"/>
          </p:cNvSpPr>
          <p:nvPr/>
        </p:nvSpPr>
        <p:spPr bwMode="auto">
          <a:xfrm>
            <a:off x="6092825" y="3402013"/>
            <a:ext cx="981075" cy="0"/>
          </a:xfrm>
          <a:prstGeom prst="line">
            <a:avLst/>
          </a:prstGeom>
          <a:noFill/>
          <a:ln w="25400">
            <a:solidFill>
              <a:srgbClr val="FF0033"/>
            </a:solidFill>
            <a:round/>
            <a:headEnd type="stealth" w="med" len="lg"/>
            <a:tailEnd type="stealth" w="med" len="lg"/>
          </a:ln>
          <a:effectLst>
            <a:outerShdw dist="17961" dir="2700000" algn="ctr" rotWithShape="0">
              <a:srgbClr val="000000"/>
            </a:outerShdw>
          </a:effectLst>
        </p:spPr>
        <p:txBody>
          <a:bodyPr/>
          <a:lstStyle/>
          <a:p>
            <a:pPr>
              <a:defRPr/>
            </a:pPr>
            <a:endParaRPr lang="en-US"/>
          </a:p>
        </p:txBody>
      </p:sp>
      <p:sp>
        <p:nvSpPr>
          <p:cNvPr id="15375" name="Line 15"/>
          <p:cNvSpPr>
            <a:spLocks noChangeShapeType="1"/>
          </p:cNvSpPr>
          <p:nvPr/>
        </p:nvSpPr>
        <p:spPr bwMode="auto">
          <a:xfrm>
            <a:off x="6070600" y="3009900"/>
            <a:ext cx="1011238" cy="338138"/>
          </a:xfrm>
          <a:prstGeom prst="line">
            <a:avLst/>
          </a:prstGeom>
          <a:noFill/>
          <a:ln w="25400">
            <a:solidFill>
              <a:srgbClr val="FF0033"/>
            </a:solidFill>
            <a:round/>
            <a:headEnd type="stealth" w="med" len="lg"/>
            <a:tailEnd type="stealth" w="med" len="lg"/>
          </a:ln>
          <a:effectLst>
            <a:outerShdw dist="17961" dir="2700000" algn="ctr" rotWithShape="0">
              <a:srgbClr val="000000"/>
            </a:outerShdw>
          </a:effectLst>
        </p:spPr>
        <p:txBody>
          <a:bodyPr/>
          <a:lstStyle/>
          <a:p>
            <a:pPr>
              <a:defRPr/>
            </a:pPr>
            <a:endParaRPr lang="en-US"/>
          </a:p>
        </p:txBody>
      </p:sp>
      <p:sp>
        <p:nvSpPr>
          <p:cNvPr id="15376" name="Line 16"/>
          <p:cNvSpPr>
            <a:spLocks noChangeShapeType="1"/>
          </p:cNvSpPr>
          <p:nvPr/>
        </p:nvSpPr>
        <p:spPr bwMode="auto">
          <a:xfrm flipV="1">
            <a:off x="6099175" y="3386138"/>
            <a:ext cx="1011238" cy="273050"/>
          </a:xfrm>
          <a:prstGeom prst="line">
            <a:avLst/>
          </a:prstGeom>
          <a:noFill/>
          <a:ln w="25400">
            <a:solidFill>
              <a:srgbClr val="FF0033"/>
            </a:solidFill>
            <a:round/>
            <a:headEnd type="stealth" w="med" len="lg"/>
            <a:tailEnd type="stealth" w="med" len="lg"/>
          </a:ln>
          <a:effectLst>
            <a:outerShdw dist="17961" dir="2700000" algn="ctr" rotWithShape="0">
              <a:srgbClr val="000000"/>
            </a:outerShdw>
          </a:effectLst>
        </p:spPr>
        <p:txBody>
          <a:bodyPr/>
          <a:lstStyle/>
          <a:p>
            <a:pPr>
              <a:defRPr/>
            </a:pPr>
            <a:endParaRPr lang="en-US"/>
          </a:p>
        </p:txBody>
      </p:sp>
      <p:sp>
        <p:nvSpPr>
          <p:cNvPr id="15377" name="Line 17"/>
          <p:cNvSpPr>
            <a:spLocks noChangeShapeType="1"/>
          </p:cNvSpPr>
          <p:nvPr/>
        </p:nvSpPr>
        <p:spPr bwMode="auto">
          <a:xfrm flipH="1">
            <a:off x="6092825" y="4376738"/>
            <a:ext cx="981075" cy="0"/>
          </a:xfrm>
          <a:prstGeom prst="line">
            <a:avLst/>
          </a:prstGeom>
          <a:noFill/>
          <a:ln w="25400">
            <a:solidFill>
              <a:srgbClr val="FF0033"/>
            </a:solidFill>
            <a:round/>
            <a:headEnd type="stealth" w="med" len="lg"/>
            <a:tailEnd type="stealth" w="med" len="lg"/>
          </a:ln>
          <a:effectLst>
            <a:outerShdw dist="17961" dir="2700000" algn="ctr" rotWithShape="0">
              <a:srgbClr val="000000"/>
            </a:outerShdw>
          </a:effectLst>
        </p:spPr>
        <p:txBody>
          <a:bodyPr/>
          <a:lstStyle/>
          <a:p>
            <a:pPr>
              <a:defRPr/>
            </a:pPr>
            <a:endParaRPr lang="en-US"/>
          </a:p>
        </p:txBody>
      </p:sp>
      <p:sp>
        <p:nvSpPr>
          <p:cNvPr id="15378" name="Line 18"/>
          <p:cNvSpPr>
            <a:spLocks noChangeShapeType="1"/>
          </p:cNvSpPr>
          <p:nvPr/>
        </p:nvSpPr>
        <p:spPr bwMode="auto">
          <a:xfrm flipH="1" flipV="1">
            <a:off x="6084888" y="4087813"/>
            <a:ext cx="985837" cy="219075"/>
          </a:xfrm>
          <a:prstGeom prst="line">
            <a:avLst/>
          </a:prstGeom>
          <a:noFill/>
          <a:ln w="25400">
            <a:solidFill>
              <a:srgbClr val="FF0033"/>
            </a:solidFill>
            <a:round/>
            <a:headEnd type="stealth" w="med" len="lg"/>
            <a:tailEnd type="stealth" w="med" len="lg"/>
          </a:ln>
          <a:effectLst>
            <a:outerShdw dist="17961" dir="2700000" algn="ctr" rotWithShape="0">
              <a:srgbClr val="000000"/>
            </a:outerShdw>
          </a:effectLst>
        </p:spPr>
        <p:txBody>
          <a:bodyPr/>
          <a:lstStyle/>
          <a:p>
            <a:pPr>
              <a:defRPr/>
            </a:pPr>
            <a:endParaRPr lang="en-US"/>
          </a:p>
        </p:txBody>
      </p:sp>
      <p:sp>
        <p:nvSpPr>
          <p:cNvPr id="15379" name="Line 19"/>
          <p:cNvSpPr>
            <a:spLocks noChangeShapeType="1"/>
          </p:cNvSpPr>
          <p:nvPr/>
        </p:nvSpPr>
        <p:spPr bwMode="auto">
          <a:xfrm flipH="1" flipV="1">
            <a:off x="6084888" y="3735388"/>
            <a:ext cx="995362" cy="504825"/>
          </a:xfrm>
          <a:prstGeom prst="line">
            <a:avLst/>
          </a:prstGeom>
          <a:noFill/>
          <a:ln w="25400">
            <a:solidFill>
              <a:srgbClr val="FF0033"/>
            </a:solidFill>
            <a:round/>
            <a:headEnd type="stealth" w="med" len="lg"/>
            <a:tailEnd type="stealth" w="med" len="lg"/>
          </a:ln>
          <a:effectLst>
            <a:outerShdw dist="17961" dir="2700000" algn="ctr" rotWithShape="0">
              <a:srgbClr val="000000"/>
            </a:outerShdw>
          </a:effectLst>
        </p:spPr>
        <p:txBody>
          <a:bodyPr/>
          <a:lstStyle/>
          <a:p>
            <a:pPr>
              <a:defRPr/>
            </a:pPr>
            <a:endParaRPr lang="en-US"/>
          </a:p>
        </p:txBody>
      </p:sp>
      <p:sp>
        <p:nvSpPr>
          <p:cNvPr id="18452" name="Line 20"/>
          <p:cNvSpPr>
            <a:spLocks noChangeShapeType="1"/>
          </p:cNvSpPr>
          <p:nvPr/>
        </p:nvSpPr>
        <p:spPr bwMode="auto">
          <a:xfrm>
            <a:off x="1709738" y="2381250"/>
            <a:ext cx="2171700" cy="0"/>
          </a:xfrm>
          <a:prstGeom prst="line">
            <a:avLst/>
          </a:prstGeom>
          <a:noFill/>
          <a:ln w="254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8453" name="Line 21"/>
          <p:cNvSpPr>
            <a:spLocks noChangeShapeType="1"/>
          </p:cNvSpPr>
          <p:nvPr/>
        </p:nvSpPr>
        <p:spPr bwMode="auto">
          <a:xfrm>
            <a:off x="5276850" y="2381250"/>
            <a:ext cx="2171700" cy="0"/>
          </a:xfrm>
          <a:prstGeom prst="line">
            <a:avLst/>
          </a:prstGeom>
          <a:noFill/>
          <a:ln w="254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5382" name="Line 22"/>
          <p:cNvSpPr>
            <a:spLocks noChangeShapeType="1"/>
          </p:cNvSpPr>
          <p:nvPr/>
        </p:nvSpPr>
        <p:spPr bwMode="auto">
          <a:xfrm flipH="1" flipV="1">
            <a:off x="6129338" y="3706813"/>
            <a:ext cx="1038225" cy="11112"/>
          </a:xfrm>
          <a:prstGeom prst="line">
            <a:avLst/>
          </a:prstGeom>
          <a:noFill/>
          <a:ln w="25400">
            <a:solidFill>
              <a:srgbClr val="FF0033"/>
            </a:solidFill>
            <a:round/>
            <a:headEnd type="stealth" w="med" len="lg"/>
            <a:tailEnd type="stealth" w="med" len="lg"/>
          </a:ln>
          <a:effectLst>
            <a:outerShdw dist="17961" dir="2700000" algn="ctr" rotWithShape="0">
              <a:srgbClr val="000000"/>
            </a:outerShdw>
          </a:effectLst>
        </p:spPr>
        <p:txBody>
          <a:bodyPr/>
          <a:lstStyle/>
          <a:p>
            <a:pPr>
              <a:defRPr/>
            </a:pPr>
            <a:endParaRPr lang="en-US"/>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blackWhite">
          <a:xfrm>
            <a:off x="927100" y="3317875"/>
            <a:ext cx="7489825" cy="2760663"/>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defRPr/>
            </a:pPr>
            <a:endParaRPr lang="en-US" sz="1800" b="1" i="0">
              <a:solidFill>
                <a:srgbClr val="000000"/>
              </a:solidFill>
              <a:latin typeface="Courier New" pitchFamily="49" charset="0"/>
            </a:endParaRPr>
          </a:p>
          <a:p>
            <a:pPr algn="l">
              <a:lnSpc>
                <a:spcPct val="100000"/>
              </a:lnSpc>
              <a:spcBef>
                <a:spcPct val="0"/>
              </a:spcBef>
              <a:tabLst>
                <a:tab pos="1200150" algn="l"/>
              </a:tabLst>
              <a:defRPr/>
            </a:pPr>
            <a:endParaRPr lang="en-US" sz="1800" b="1" i="0">
              <a:solidFill>
                <a:srgbClr val="000000"/>
              </a:solidFill>
              <a:latin typeface="Courier New" pitchFamily="49" charset="0"/>
            </a:endParaRPr>
          </a:p>
        </p:txBody>
      </p:sp>
      <p:sp>
        <p:nvSpPr>
          <p:cNvPr id="19459" name="Rectangle 3"/>
          <p:cNvSpPr>
            <a:spLocks noChangeArrowheads="1"/>
          </p:cNvSpPr>
          <p:nvPr/>
        </p:nvSpPr>
        <p:spPr bwMode="auto">
          <a:xfrm>
            <a:off x="4348163" y="4121150"/>
            <a:ext cx="3643312" cy="822325"/>
          </a:xfrm>
          <a:prstGeom prst="rect">
            <a:avLst/>
          </a:prstGeom>
          <a:gradFill rotWithShape="0">
            <a:gsLst>
              <a:gs pos="0">
                <a:srgbClr val="FF9966"/>
              </a:gs>
              <a:gs pos="100000">
                <a:srgbClr val="FF99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9460" name="Rectangle 4"/>
          <p:cNvSpPr>
            <a:spLocks noChangeArrowheads="1"/>
          </p:cNvSpPr>
          <p:nvPr/>
        </p:nvSpPr>
        <p:spPr bwMode="auto">
          <a:xfrm>
            <a:off x="4357688" y="4987925"/>
            <a:ext cx="3633787" cy="749300"/>
          </a:xfrm>
          <a:prstGeom prst="rect">
            <a:avLst/>
          </a:prstGeom>
          <a:gradFill rotWithShape="0">
            <a:gsLst>
              <a:gs pos="0">
                <a:srgbClr val="FF9966"/>
              </a:gs>
              <a:gs pos="100000">
                <a:srgbClr val="FF99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9461" name="Rectangle 5"/>
          <p:cNvSpPr>
            <a:spLocks noGrp="1" noChangeArrowheads="1"/>
          </p:cNvSpPr>
          <p:nvPr>
            <p:ph type="title"/>
          </p:nvPr>
        </p:nvSpPr>
        <p:spPr>
          <a:noFill/>
        </p:spPr>
        <p:txBody>
          <a:bodyPr/>
          <a:lstStyle/>
          <a:p>
            <a:r>
              <a:rPr lang="en-US" smtClean="0"/>
              <a:t>Nonpairwise Comparison Subquery</a:t>
            </a:r>
          </a:p>
        </p:txBody>
      </p:sp>
      <p:sp>
        <p:nvSpPr>
          <p:cNvPr id="19462" name="Rectangle 7"/>
          <p:cNvSpPr>
            <a:spLocks noGrp="1" noChangeArrowheads="1"/>
          </p:cNvSpPr>
          <p:nvPr>
            <p:ph idx="1"/>
          </p:nvPr>
        </p:nvSpPr>
        <p:spPr>
          <a:xfrm>
            <a:off x="560388" y="1652588"/>
            <a:ext cx="8069262" cy="1603375"/>
          </a:xfrm>
        </p:spPr>
        <p:txBody>
          <a:bodyPr/>
          <a:lstStyle/>
          <a:p>
            <a:r>
              <a:rPr lang="en-US" sz="2600" smtClean="0"/>
              <a:t>Display the order number, product number, and quantity of any item in which the product number and quantity match any product number and any quantity of an item in order 605.</a:t>
            </a:r>
          </a:p>
        </p:txBody>
      </p:sp>
      <p:sp>
        <p:nvSpPr>
          <p:cNvPr id="19463" name="Rectangle 6"/>
          <p:cNvSpPr>
            <a:spLocks noChangeArrowheads="1"/>
          </p:cNvSpPr>
          <p:nvPr/>
        </p:nvSpPr>
        <p:spPr bwMode="blackWhite">
          <a:xfrm>
            <a:off x="914400" y="3562350"/>
            <a:ext cx="7677150" cy="278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l">
              <a:lnSpc>
                <a:spcPct val="100000"/>
              </a:lnSpc>
              <a:spcBef>
                <a:spcPct val="0"/>
              </a:spcBef>
              <a:tabLst>
                <a:tab pos="1200150" algn="l"/>
                <a:tab pos="1828800" algn="l"/>
                <a:tab pos="4229100" algn="l"/>
                <a:tab pos="5314950" algn="l"/>
              </a:tabLst>
            </a:pPr>
            <a:r>
              <a:rPr lang="en-US" sz="1800" b="1" i="0">
                <a:solidFill>
                  <a:srgbClr val="000000"/>
                </a:solidFill>
                <a:latin typeface="Courier New" pitchFamily="49" charset="0"/>
              </a:rPr>
              <a:t>SQL&gt; SELECT  	ordid, prodid, qty</a:t>
            </a:r>
          </a:p>
          <a:p>
            <a:pPr algn="l">
              <a:lnSpc>
                <a:spcPct val="100000"/>
              </a:lnSpc>
              <a:spcBef>
                <a:spcPct val="0"/>
              </a:spcBef>
              <a:tabLst>
                <a:tab pos="1200150" algn="l"/>
                <a:tab pos="1828800" algn="l"/>
                <a:tab pos="4229100" algn="l"/>
                <a:tab pos="5314950" algn="l"/>
              </a:tabLst>
            </a:pPr>
            <a:r>
              <a:rPr lang="en-US" sz="1800" b="1" i="0">
                <a:solidFill>
                  <a:srgbClr val="000000"/>
                </a:solidFill>
                <a:latin typeface="Courier New" pitchFamily="49" charset="0"/>
              </a:rPr>
              <a:t>  2  FROM 	item</a:t>
            </a:r>
          </a:p>
          <a:p>
            <a:pPr algn="l">
              <a:lnSpc>
                <a:spcPct val="100000"/>
              </a:lnSpc>
              <a:spcBef>
                <a:spcPct val="0"/>
              </a:spcBef>
              <a:tabLst>
                <a:tab pos="1200150" algn="l"/>
                <a:tab pos="1828800" algn="l"/>
                <a:tab pos="4229100" algn="l"/>
                <a:tab pos="5314950" algn="l"/>
              </a:tabLst>
            </a:pPr>
            <a:r>
              <a:rPr lang="en-US" sz="1800" b="1" i="0">
                <a:solidFill>
                  <a:srgbClr val="000000"/>
                </a:solidFill>
                <a:latin typeface="Courier New" pitchFamily="49" charset="0"/>
              </a:rPr>
              <a:t>  3  WHERE 	prodid IN  (SELECT 	prodid</a:t>
            </a:r>
          </a:p>
          <a:p>
            <a:pPr algn="l">
              <a:lnSpc>
                <a:spcPct val="100000"/>
              </a:lnSpc>
              <a:spcBef>
                <a:spcPct val="0"/>
              </a:spcBef>
              <a:tabLst>
                <a:tab pos="1200150" algn="l"/>
                <a:tab pos="1828800" algn="l"/>
                <a:tab pos="4229100" algn="l"/>
                <a:tab pos="5314950" algn="l"/>
              </a:tabLst>
            </a:pPr>
            <a:r>
              <a:rPr lang="en-US" sz="1800" b="1" i="0">
                <a:solidFill>
                  <a:srgbClr val="000000"/>
                </a:solidFill>
                <a:latin typeface="Courier New" pitchFamily="49" charset="0"/>
              </a:rPr>
              <a:t>  4                       FROM   	item</a:t>
            </a:r>
          </a:p>
          <a:p>
            <a:pPr algn="l">
              <a:lnSpc>
                <a:spcPct val="100000"/>
              </a:lnSpc>
              <a:spcBef>
                <a:spcPct val="0"/>
              </a:spcBef>
              <a:tabLst>
                <a:tab pos="1200150" algn="l"/>
                <a:tab pos="1828800" algn="l"/>
                <a:tab pos="4229100" algn="l"/>
                <a:tab pos="5314950" algn="l"/>
              </a:tabLst>
            </a:pPr>
            <a:r>
              <a:rPr lang="en-US" sz="1800" b="1" i="0">
                <a:solidFill>
                  <a:srgbClr val="000000"/>
                </a:solidFill>
                <a:latin typeface="Courier New" pitchFamily="49" charset="0"/>
              </a:rPr>
              <a:t>  5                       WHERE  	ordid = 605)</a:t>
            </a:r>
          </a:p>
          <a:p>
            <a:pPr algn="l">
              <a:lnSpc>
                <a:spcPct val="100000"/>
              </a:lnSpc>
              <a:spcBef>
                <a:spcPct val="0"/>
              </a:spcBef>
              <a:tabLst>
                <a:tab pos="1200150" algn="l"/>
                <a:tab pos="1828800" algn="l"/>
                <a:tab pos="4229100" algn="l"/>
                <a:tab pos="5314950" algn="l"/>
              </a:tabLst>
            </a:pPr>
            <a:r>
              <a:rPr lang="en-US" sz="1800" b="1" i="0">
                <a:solidFill>
                  <a:srgbClr val="000000"/>
                </a:solidFill>
                <a:latin typeface="Courier New" pitchFamily="49" charset="0"/>
              </a:rPr>
              <a:t>  6  AND		qty    IN  (SELECT 	qty</a:t>
            </a:r>
          </a:p>
          <a:p>
            <a:pPr algn="l">
              <a:lnSpc>
                <a:spcPct val="100000"/>
              </a:lnSpc>
              <a:spcBef>
                <a:spcPct val="0"/>
              </a:spcBef>
              <a:tabLst>
                <a:tab pos="1200150" algn="l"/>
                <a:tab pos="1828800" algn="l"/>
                <a:tab pos="4229100" algn="l"/>
                <a:tab pos="5314950" algn="l"/>
              </a:tabLst>
            </a:pPr>
            <a:r>
              <a:rPr lang="en-US" sz="1800" b="1" i="0">
                <a:solidFill>
                  <a:srgbClr val="000000"/>
                </a:solidFill>
                <a:latin typeface="Courier New" pitchFamily="49" charset="0"/>
              </a:rPr>
              <a:t>  7         	            FROM   	item</a:t>
            </a:r>
          </a:p>
          <a:p>
            <a:pPr algn="l">
              <a:lnSpc>
                <a:spcPct val="100000"/>
              </a:lnSpc>
              <a:spcBef>
                <a:spcPct val="0"/>
              </a:spcBef>
              <a:tabLst>
                <a:tab pos="1200150" algn="l"/>
                <a:tab pos="1828800" algn="l"/>
                <a:tab pos="4229100" algn="l"/>
                <a:tab pos="5314950" algn="l"/>
              </a:tabLst>
            </a:pPr>
            <a:r>
              <a:rPr lang="en-US" sz="1800" b="1" i="0">
                <a:solidFill>
                  <a:srgbClr val="000000"/>
                </a:solidFill>
                <a:latin typeface="Courier New" pitchFamily="49" charset="0"/>
              </a:rPr>
              <a:t>  8                      WHERE  	ordid = 605)</a:t>
            </a:r>
          </a:p>
          <a:p>
            <a:pPr algn="l">
              <a:lnSpc>
                <a:spcPct val="100000"/>
              </a:lnSpc>
              <a:spcBef>
                <a:spcPct val="0"/>
              </a:spcBef>
              <a:tabLst>
                <a:tab pos="1200150" algn="l"/>
                <a:tab pos="1828800" algn="l"/>
                <a:tab pos="4229100" algn="l"/>
                <a:tab pos="5314950" algn="l"/>
              </a:tabLst>
            </a:pPr>
            <a:r>
              <a:rPr lang="en-US" sz="1800" b="1" i="0">
                <a:solidFill>
                  <a:srgbClr val="000000"/>
                </a:solidFill>
                <a:latin typeface="Courier New" pitchFamily="49" charset="0"/>
              </a:rPr>
              <a:t>  9  AND		ordid &lt;&gt; 605;</a:t>
            </a:r>
          </a:p>
          <a:p>
            <a:pPr algn="l">
              <a:lnSpc>
                <a:spcPct val="100000"/>
              </a:lnSpc>
              <a:spcBef>
                <a:spcPct val="0"/>
              </a:spcBef>
              <a:tabLst>
                <a:tab pos="1200150" algn="l"/>
                <a:tab pos="1828800" algn="l"/>
                <a:tab pos="4229100" algn="l"/>
                <a:tab pos="5314950" algn="l"/>
              </a:tabLst>
            </a:pPr>
            <a:endParaRPr lang="en-US" sz="1800" b="1" i="0">
              <a:solidFill>
                <a:srgbClr val="000000"/>
              </a:solidFill>
              <a:latin typeface="Courier New" pitchFamily="49" charset="0"/>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blackWhite">
          <a:xfrm>
            <a:off x="925513" y="1063625"/>
            <a:ext cx="7491412" cy="5095875"/>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defRPr/>
            </a:pPr>
            <a:endParaRPr lang="en-US" sz="1800" b="1" i="0">
              <a:solidFill>
                <a:srgbClr val="000000"/>
              </a:solidFill>
              <a:latin typeface="Courier New" pitchFamily="49" charset="0"/>
            </a:endParaRPr>
          </a:p>
          <a:p>
            <a:pPr algn="l">
              <a:lnSpc>
                <a:spcPct val="100000"/>
              </a:lnSpc>
              <a:spcBef>
                <a:spcPct val="0"/>
              </a:spcBef>
              <a:tabLst>
                <a:tab pos="1200150" algn="l"/>
              </a:tabLst>
              <a:defRPr/>
            </a:pPr>
            <a:endParaRPr lang="en-US" sz="1800" b="1" i="0">
              <a:solidFill>
                <a:srgbClr val="000000"/>
              </a:solidFill>
              <a:latin typeface="Courier New" pitchFamily="49" charset="0"/>
            </a:endParaRPr>
          </a:p>
        </p:txBody>
      </p:sp>
      <p:sp>
        <p:nvSpPr>
          <p:cNvPr id="20483" name="Rectangle 3"/>
          <p:cNvSpPr>
            <a:spLocks noGrp="1" noChangeArrowheads="1"/>
          </p:cNvSpPr>
          <p:nvPr>
            <p:ph type="title"/>
          </p:nvPr>
        </p:nvSpPr>
        <p:spPr>
          <a:xfrm>
            <a:off x="941388" y="396875"/>
            <a:ext cx="7299325" cy="881063"/>
          </a:xfrm>
          <a:noFill/>
        </p:spPr>
        <p:txBody>
          <a:bodyPr/>
          <a:lstStyle/>
          <a:p>
            <a:r>
              <a:rPr lang="en-US" smtClean="0"/>
              <a:t>Nonpairwise Subquery</a:t>
            </a:r>
          </a:p>
        </p:txBody>
      </p:sp>
      <p:sp>
        <p:nvSpPr>
          <p:cNvPr id="19460" name="Rectangle 4"/>
          <p:cNvSpPr>
            <a:spLocks noChangeArrowheads="1"/>
          </p:cNvSpPr>
          <p:nvPr/>
        </p:nvSpPr>
        <p:spPr bwMode="ltGray">
          <a:xfrm>
            <a:off x="1204913" y="1924050"/>
            <a:ext cx="4457700" cy="590550"/>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9461" name="Rectangle 5"/>
          <p:cNvSpPr>
            <a:spLocks noChangeArrowheads="1"/>
          </p:cNvSpPr>
          <p:nvPr/>
        </p:nvSpPr>
        <p:spPr bwMode="ltGray">
          <a:xfrm>
            <a:off x="1228725" y="2781300"/>
            <a:ext cx="4457700" cy="1117600"/>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9462" name="Rectangle 6"/>
          <p:cNvSpPr>
            <a:spLocks noChangeArrowheads="1"/>
          </p:cNvSpPr>
          <p:nvPr/>
        </p:nvSpPr>
        <p:spPr bwMode="ltGray">
          <a:xfrm>
            <a:off x="1223963" y="4195763"/>
            <a:ext cx="4457700" cy="1355725"/>
          </a:xfrm>
          <a:prstGeom prst="rect">
            <a:avLst/>
          </a:prstGeom>
          <a:solidFill>
            <a:srgbClr val="FF505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0487" name="Rectangle 7"/>
          <p:cNvSpPr>
            <a:spLocks noChangeArrowheads="1"/>
          </p:cNvSpPr>
          <p:nvPr/>
        </p:nvSpPr>
        <p:spPr bwMode="blackWhite">
          <a:xfrm>
            <a:off x="1046163" y="1281113"/>
            <a:ext cx="7677150"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l">
              <a:lnSpc>
                <a:spcPct val="100000"/>
              </a:lnSpc>
              <a:spcBef>
                <a:spcPct val="0"/>
              </a:spcBef>
              <a:tabLst>
                <a:tab pos="1200150" algn="l"/>
              </a:tabLst>
            </a:pPr>
            <a:endParaRPr lang="en-US" sz="1800" b="1" i="0">
              <a:solidFill>
                <a:srgbClr val="000000"/>
              </a:solidFill>
              <a:latin typeface="Courier New" pitchFamily="49" charset="0"/>
            </a:endParaRPr>
          </a:p>
          <a:p>
            <a:pPr algn="l">
              <a:lnSpc>
                <a:spcPct val="100000"/>
              </a:lnSpc>
              <a:spcBef>
                <a:spcPct val="0"/>
              </a:spcBef>
              <a:tabLst>
                <a:tab pos="1200150" algn="l"/>
              </a:tabLst>
            </a:pPr>
            <a:r>
              <a:rPr lang="en-US" sz="1800" b="1" i="0">
                <a:solidFill>
                  <a:srgbClr val="000000"/>
                </a:solidFill>
                <a:latin typeface="Courier New" pitchFamily="49" charset="0"/>
              </a:rPr>
              <a:t>    ORDID    PRODID       QTY</a:t>
            </a:r>
          </a:p>
          <a:p>
            <a:pPr algn="l">
              <a:lnSpc>
                <a:spcPct val="100000"/>
              </a:lnSpc>
              <a:spcBef>
                <a:spcPct val="0"/>
              </a:spcBef>
              <a:tabLst>
                <a:tab pos="1200150" algn="l"/>
              </a:tabLst>
            </a:pPr>
            <a:r>
              <a:rPr lang="en-US" sz="1800" b="1" i="0">
                <a:solidFill>
                  <a:srgbClr val="000000"/>
                </a:solidFill>
                <a:latin typeface="Courier New" pitchFamily="49" charset="0"/>
              </a:rPr>
              <a:t>--------- --------- ---------</a:t>
            </a:r>
          </a:p>
          <a:p>
            <a:pPr algn="l">
              <a:lnSpc>
                <a:spcPct val="100000"/>
              </a:lnSpc>
              <a:spcBef>
                <a:spcPct val="0"/>
              </a:spcBef>
              <a:tabLst>
                <a:tab pos="1200150" algn="l"/>
              </a:tabLst>
            </a:pPr>
            <a:r>
              <a:rPr lang="en-US" sz="1800" b="1" i="0">
                <a:solidFill>
                  <a:srgbClr val="000000"/>
                </a:solidFill>
                <a:latin typeface="Courier New" pitchFamily="49" charset="0"/>
              </a:rPr>
              <a:t>      609    100870         5</a:t>
            </a:r>
          </a:p>
          <a:p>
            <a:pPr algn="l">
              <a:lnSpc>
                <a:spcPct val="100000"/>
              </a:lnSpc>
              <a:spcBef>
                <a:spcPct val="0"/>
              </a:spcBef>
              <a:tabLst>
                <a:tab pos="1200150" algn="l"/>
              </a:tabLst>
            </a:pPr>
            <a:r>
              <a:rPr lang="en-US" sz="1800" b="1" i="0">
                <a:solidFill>
                  <a:srgbClr val="000000"/>
                </a:solidFill>
                <a:latin typeface="Courier New" pitchFamily="49" charset="0"/>
              </a:rPr>
              <a:t>      616    100861        10</a:t>
            </a:r>
          </a:p>
          <a:p>
            <a:pPr algn="l">
              <a:lnSpc>
                <a:spcPct val="100000"/>
              </a:lnSpc>
              <a:spcBef>
                <a:spcPct val="0"/>
              </a:spcBef>
              <a:tabLst>
                <a:tab pos="1200150" algn="l"/>
              </a:tabLst>
            </a:pPr>
            <a:r>
              <a:rPr lang="en-US" sz="1800" b="1" i="0">
                <a:solidFill>
                  <a:srgbClr val="000000"/>
                </a:solidFill>
                <a:latin typeface="Courier New" pitchFamily="49" charset="0"/>
              </a:rPr>
              <a:t>      616    102130        10</a:t>
            </a:r>
          </a:p>
          <a:p>
            <a:pPr algn="l">
              <a:lnSpc>
                <a:spcPct val="100000"/>
              </a:lnSpc>
              <a:spcBef>
                <a:spcPct val="0"/>
              </a:spcBef>
              <a:tabLst>
                <a:tab pos="1200150" algn="l"/>
              </a:tabLst>
            </a:pPr>
            <a:r>
              <a:rPr lang="en-US" sz="1800" b="1" i="0">
                <a:solidFill>
                  <a:srgbClr val="000000"/>
                </a:solidFill>
                <a:latin typeface="Courier New" pitchFamily="49" charset="0"/>
              </a:rPr>
              <a:t>      621    100861        10</a:t>
            </a:r>
          </a:p>
          <a:p>
            <a:pPr algn="l">
              <a:lnSpc>
                <a:spcPct val="100000"/>
              </a:lnSpc>
              <a:spcBef>
                <a:spcPct val="0"/>
              </a:spcBef>
              <a:tabLst>
                <a:tab pos="1200150" algn="l"/>
              </a:tabLst>
            </a:pPr>
            <a:r>
              <a:rPr lang="en-US" sz="1800" b="1" i="0">
                <a:solidFill>
                  <a:srgbClr val="000000"/>
                </a:solidFill>
                <a:latin typeface="Courier New" pitchFamily="49" charset="0"/>
              </a:rPr>
              <a:t>      618    100870        10</a:t>
            </a:r>
          </a:p>
          <a:p>
            <a:pPr algn="l">
              <a:lnSpc>
                <a:spcPct val="100000"/>
              </a:lnSpc>
              <a:spcBef>
                <a:spcPct val="0"/>
              </a:spcBef>
              <a:tabLst>
                <a:tab pos="1200150" algn="l"/>
              </a:tabLst>
            </a:pPr>
            <a:r>
              <a:rPr lang="en-US" sz="1800" b="1" i="0">
                <a:solidFill>
                  <a:srgbClr val="000000"/>
                </a:solidFill>
                <a:latin typeface="Courier New" pitchFamily="49" charset="0"/>
              </a:rPr>
              <a:t>      618    100861        50</a:t>
            </a:r>
          </a:p>
          <a:p>
            <a:pPr algn="l">
              <a:lnSpc>
                <a:spcPct val="100000"/>
              </a:lnSpc>
              <a:spcBef>
                <a:spcPct val="0"/>
              </a:spcBef>
              <a:tabLst>
                <a:tab pos="1200150" algn="l"/>
              </a:tabLst>
            </a:pPr>
            <a:r>
              <a:rPr lang="en-US" sz="1800" b="1" i="0">
                <a:solidFill>
                  <a:srgbClr val="000000"/>
                </a:solidFill>
                <a:latin typeface="Courier New" pitchFamily="49" charset="0"/>
              </a:rPr>
              <a:t>      616    100870        50</a:t>
            </a:r>
          </a:p>
          <a:p>
            <a:pPr algn="l">
              <a:lnSpc>
                <a:spcPct val="100000"/>
              </a:lnSpc>
              <a:spcBef>
                <a:spcPct val="0"/>
              </a:spcBef>
              <a:tabLst>
                <a:tab pos="1200150" algn="l"/>
              </a:tabLst>
            </a:pPr>
            <a:r>
              <a:rPr lang="en-US" sz="1800" b="1" i="0">
                <a:solidFill>
                  <a:srgbClr val="000000"/>
                </a:solidFill>
                <a:latin typeface="Courier New" pitchFamily="49" charset="0"/>
              </a:rPr>
              <a:t>      617    100861       100</a:t>
            </a:r>
          </a:p>
          <a:p>
            <a:pPr algn="l">
              <a:lnSpc>
                <a:spcPct val="100000"/>
              </a:lnSpc>
              <a:spcBef>
                <a:spcPct val="0"/>
              </a:spcBef>
              <a:tabLst>
                <a:tab pos="1200150" algn="l"/>
              </a:tabLst>
            </a:pPr>
            <a:r>
              <a:rPr lang="en-US" sz="1800" b="1" i="0">
                <a:solidFill>
                  <a:srgbClr val="000000"/>
                </a:solidFill>
                <a:latin typeface="Courier New" pitchFamily="49" charset="0"/>
              </a:rPr>
              <a:t>      619    102130       100</a:t>
            </a:r>
          </a:p>
          <a:p>
            <a:pPr algn="l">
              <a:lnSpc>
                <a:spcPct val="100000"/>
              </a:lnSpc>
              <a:spcBef>
                <a:spcPct val="0"/>
              </a:spcBef>
              <a:tabLst>
                <a:tab pos="1200150" algn="l"/>
              </a:tabLst>
            </a:pPr>
            <a:r>
              <a:rPr lang="en-US" sz="1800" b="1" i="0">
                <a:solidFill>
                  <a:srgbClr val="000000"/>
                </a:solidFill>
                <a:latin typeface="Courier New" pitchFamily="49" charset="0"/>
              </a:rPr>
              <a:t>      615    100870       100</a:t>
            </a:r>
          </a:p>
          <a:p>
            <a:pPr algn="l">
              <a:lnSpc>
                <a:spcPct val="100000"/>
              </a:lnSpc>
              <a:spcBef>
                <a:spcPct val="0"/>
              </a:spcBef>
              <a:tabLst>
                <a:tab pos="1200150" algn="l"/>
              </a:tabLst>
            </a:pPr>
            <a:r>
              <a:rPr lang="en-US" sz="1800" b="1" i="0">
                <a:solidFill>
                  <a:srgbClr val="000000"/>
                </a:solidFill>
                <a:latin typeface="Courier New" pitchFamily="49" charset="0"/>
              </a:rPr>
              <a:t>      617    101860       100</a:t>
            </a:r>
          </a:p>
          <a:p>
            <a:pPr algn="l">
              <a:lnSpc>
                <a:spcPct val="100000"/>
              </a:lnSpc>
              <a:spcBef>
                <a:spcPct val="0"/>
              </a:spcBef>
              <a:tabLst>
                <a:tab pos="1200150" algn="l"/>
              </a:tabLst>
            </a:pPr>
            <a:r>
              <a:rPr lang="en-US" sz="1800" b="1" i="0">
                <a:solidFill>
                  <a:srgbClr val="000000"/>
                </a:solidFill>
                <a:latin typeface="Courier New" pitchFamily="49" charset="0"/>
              </a:rPr>
              <a:t>      621    100870       100</a:t>
            </a:r>
          </a:p>
          <a:p>
            <a:pPr algn="l">
              <a:lnSpc>
                <a:spcPct val="100000"/>
              </a:lnSpc>
              <a:spcBef>
                <a:spcPct val="0"/>
              </a:spcBef>
              <a:tabLst>
                <a:tab pos="1200150" algn="l"/>
              </a:tabLst>
            </a:pPr>
            <a:r>
              <a:rPr lang="en-US" sz="1800" b="1" i="0">
                <a:solidFill>
                  <a:srgbClr val="000000"/>
                </a:solidFill>
                <a:latin typeface="Courier New" pitchFamily="49" charset="0"/>
              </a:rPr>
              <a:t>      617    102130       100</a:t>
            </a:r>
          </a:p>
          <a:p>
            <a:pPr algn="l">
              <a:lnSpc>
                <a:spcPct val="100000"/>
              </a:lnSpc>
              <a:spcBef>
                <a:spcPct val="0"/>
              </a:spcBef>
              <a:tabLst>
                <a:tab pos="1200150" algn="l"/>
              </a:tabLst>
            </a:pPr>
            <a:r>
              <a:rPr lang="en-US" sz="1800" b="1" i="0">
                <a:solidFill>
                  <a:srgbClr val="000000"/>
                </a:solidFill>
                <a:latin typeface="Courier New" pitchFamily="49" charset="0"/>
              </a:rPr>
              <a:t>      . . . </a:t>
            </a:r>
          </a:p>
          <a:p>
            <a:pPr algn="l">
              <a:lnSpc>
                <a:spcPct val="100000"/>
              </a:lnSpc>
              <a:spcBef>
                <a:spcPct val="0"/>
              </a:spcBef>
              <a:tabLst>
                <a:tab pos="1200150" algn="l"/>
              </a:tabLst>
            </a:pPr>
            <a:r>
              <a:rPr lang="en-US" sz="1800" b="1" i="0">
                <a:solidFill>
                  <a:srgbClr val="000000"/>
                </a:solidFill>
                <a:latin typeface="Courier New" pitchFamily="49" charset="0"/>
              </a:rPr>
              <a:t>16 rows selected.</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460"/>
                                        </p:tgtEl>
                                        <p:attrNameLst>
                                          <p:attrName>style.visibility</p:attrName>
                                        </p:attrNameLst>
                                      </p:cBhvr>
                                      <p:to>
                                        <p:strVal val="visible"/>
                                      </p:to>
                                    </p:set>
                                    <p:animEffect transition="in" filter="wipe(up)">
                                      <p:cBhvr>
                                        <p:cTn id="7" dur="500"/>
                                        <p:tgtEl>
                                          <p:spTgt spid="19460"/>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9461"/>
                                        </p:tgtEl>
                                        <p:attrNameLst>
                                          <p:attrName>style.visibility</p:attrName>
                                        </p:attrNameLst>
                                      </p:cBhvr>
                                      <p:to>
                                        <p:strVal val="visible"/>
                                      </p:to>
                                    </p:set>
                                    <p:animEffect transition="in" filter="wipe(up)">
                                      <p:cBhvr>
                                        <p:cTn id="11" dur="500"/>
                                        <p:tgtEl>
                                          <p:spTgt spid="19461"/>
                                        </p:tgtEl>
                                      </p:cBhvr>
                                    </p:animEffect>
                                  </p:childTnLst>
                                </p:cTn>
                              </p:par>
                            </p:childTnLst>
                          </p:cTn>
                        </p:par>
                        <p:par>
                          <p:cTn id="12" fill="hold" nodeType="afterGroup">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9462"/>
                                        </p:tgtEl>
                                        <p:attrNameLst>
                                          <p:attrName>style.visibility</p:attrName>
                                        </p:attrNameLst>
                                      </p:cBhvr>
                                      <p:to>
                                        <p:strVal val="visible"/>
                                      </p:to>
                                    </p:set>
                                    <p:animEffect transition="in" filter="wipe(up)">
                                      <p:cBhvr>
                                        <p:cTn id="15" dur="500"/>
                                        <p:tgtEl>
                                          <p:spTgt spid="19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animBg="1"/>
      <p:bldP spid="19461" grpId="0" animBg="1"/>
      <p:bldP spid="1946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blackWhite">
          <a:xfrm>
            <a:off x="927100" y="2168525"/>
            <a:ext cx="7489825" cy="187642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gn="l">
              <a:lnSpc>
                <a:spcPct val="100000"/>
              </a:lnSpc>
              <a:spcBef>
                <a:spcPct val="0"/>
              </a:spcBef>
              <a:tabLst>
                <a:tab pos="1200150" algn="l"/>
              </a:tabLst>
              <a:defRPr/>
            </a:pPr>
            <a:endParaRPr lang="en-US" sz="1800" b="1" i="0">
              <a:solidFill>
                <a:srgbClr val="000000"/>
              </a:solidFill>
              <a:latin typeface="Courier New" pitchFamily="49" charset="0"/>
            </a:endParaRPr>
          </a:p>
          <a:p>
            <a:pPr algn="l">
              <a:lnSpc>
                <a:spcPct val="100000"/>
              </a:lnSpc>
              <a:spcBef>
                <a:spcPct val="0"/>
              </a:spcBef>
              <a:tabLst>
                <a:tab pos="1200150" algn="l"/>
              </a:tabLst>
              <a:defRPr/>
            </a:pPr>
            <a:endParaRPr lang="en-US" sz="1800" b="1" i="0">
              <a:solidFill>
                <a:srgbClr val="000000"/>
              </a:solidFill>
              <a:latin typeface="Courier New" pitchFamily="49" charset="0"/>
            </a:endParaRPr>
          </a:p>
        </p:txBody>
      </p:sp>
      <p:sp>
        <p:nvSpPr>
          <p:cNvPr id="21507" name="Rectangle 3"/>
          <p:cNvSpPr>
            <a:spLocks noGrp="1" noChangeArrowheads="1"/>
          </p:cNvSpPr>
          <p:nvPr>
            <p:ph type="title"/>
          </p:nvPr>
        </p:nvSpPr>
        <p:spPr>
          <a:noFill/>
        </p:spPr>
        <p:txBody>
          <a:bodyPr/>
          <a:lstStyle/>
          <a:p>
            <a:r>
              <a:rPr lang="en-US" smtClean="0"/>
              <a:t>Null Values in a Subquery</a:t>
            </a:r>
          </a:p>
        </p:txBody>
      </p:sp>
      <p:sp>
        <p:nvSpPr>
          <p:cNvPr id="21508" name="Rectangle 4"/>
          <p:cNvSpPr>
            <a:spLocks noChangeArrowheads="1"/>
          </p:cNvSpPr>
          <p:nvPr/>
        </p:nvSpPr>
        <p:spPr bwMode="auto">
          <a:xfrm>
            <a:off x="4545013" y="3097213"/>
            <a:ext cx="3371850" cy="617537"/>
          </a:xfrm>
          <a:prstGeom prst="rect">
            <a:avLst/>
          </a:prstGeom>
          <a:gradFill rotWithShape="0">
            <a:gsLst>
              <a:gs pos="0">
                <a:srgbClr val="FF9966"/>
              </a:gs>
              <a:gs pos="100000">
                <a:srgbClr val="FF99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1509" name="Rectangle 5"/>
          <p:cNvSpPr>
            <a:spLocks noChangeArrowheads="1"/>
          </p:cNvSpPr>
          <p:nvPr/>
        </p:nvSpPr>
        <p:spPr bwMode="blackWhite">
          <a:xfrm>
            <a:off x="971550" y="2174875"/>
            <a:ext cx="7180263" cy="1901825"/>
          </a:xfrm>
          <a:prstGeom prst="rect">
            <a:avLst/>
          </a:prstGeom>
          <a:noFill/>
          <a:ln w="9525">
            <a:noFill/>
            <a:miter lim="800000"/>
            <a:headEnd/>
            <a:tailEnd/>
          </a:ln>
          <a:effectLst/>
        </p:spPr>
        <p:txBody>
          <a:bodyPr wrap="none" lIns="92075" tIns="46038" rIns="92075" bIns="46038" anchor="ctr"/>
          <a:lstStyle/>
          <a:p>
            <a:pPr algn="l">
              <a:lnSpc>
                <a:spcPct val="100000"/>
              </a:lnSpc>
              <a:spcBef>
                <a:spcPct val="0"/>
              </a:spcBef>
              <a:tabLst>
                <a:tab pos="1200150" algn="l"/>
              </a:tabLst>
              <a:defRPr/>
            </a:pPr>
            <a:r>
              <a:rPr lang="en-US" sz="1800" b="1" i="0">
                <a:solidFill>
                  <a:srgbClr val="000000"/>
                </a:solidFill>
                <a:latin typeface="Courier New" pitchFamily="49" charset="0"/>
              </a:rPr>
              <a:t>SQL&gt; SELECT	employee.ename</a:t>
            </a:r>
          </a:p>
          <a:p>
            <a:pPr algn="l">
              <a:lnSpc>
                <a:spcPct val="100000"/>
              </a:lnSpc>
              <a:spcBef>
                <a:spcPct val="0"/>
              </a:spcBef>
              <a:tabLst>
                <a:tab pos="1200150" algn="l"/>
              </a:tabLst>
              <a:defRPr/>
            </a:pPr>
            <a:r>
              <a:rPr lang="en-US" sz="1800" b="1" i="0">
                <a:solidFill>
                  <a:srgbClr val="000000"/>
                </a:solidFill>
                <a:latin typeface="Courier New" pitchFamily="49" charset="0"/>
              </a:rPr>
              <a:t>  2  FROM 	emp employee</a:t>
            </a:r>
          </a:p>
          <a:p>
            <a:pPr algn="l">
              <a:lnSpc>
                <a:spcPct val="100000"/>
              </a:lnSpc>
              <a:spcBef>
                <a:spcPct val="0"/>
              </a:spcBef>
              <a:tabLst>
                <a:tab pos="1200150" algn="l"/>
              </a:tabLst>
              <a:defRPr/>
            </a:pPr>
            <a:r>
              <a:rPr lang="en-US" sz="1800" b="1" i="0">
                <a:solidFill>
                  <a:srgbClr val="000000"/>
                </a:solidFill>
                <a:latin typeface="Courier New" pitchFamily="49" charset="0"/>
              </a:rPr>
              <a:t>  3  WHERE 	employee.empno NOT IN</a:t>
            </a:r>
          </a:p>
          <a:p>
            <a:pPr algn="l">
              <a:lnSpc>
                <a:spcPct val="100000"/>
              </a:lnSpc>
              <a:spcBef>
                <a:spcPct val="0"/>
              </a:spcBef>
              <a:tabLst>
                <a:tab pos="1200150" algn="l"/>
              </a:tabLst>
              <a:defRPr/>
            </a:pPr>
            <a:r>
              <a:rPr lang="en-US" sz="1800" b="1" i="0">
                <a:solidFill>
                  <a:srgbClr val="000000"/>
                </a:solidFill>
                <a:latin typeface="Courier New" pitchFamily="49" charset="0"/>
              </a:rPr>
              <a:t>  4				(SELECT manager.mgr</a:t>
            </a:r>
          </a:p>
          <a:p>
            <a:pPr algn="l">
              <a:lnSpc>
                <a:spcPct val="100000"/>
              </a:lnSpc>
              <a:spcBef>
                <a:spcPct val="0"/>
              </a:spcBef>
              <a:tabLst>
                <a:tab pos="1200150" algn="l"/>
              </a:tabLst>
              <a:defRPr/>
            </a:pPr>
            <a:r>
              <a:rPr lang="en-US" sz="1800" b="1" i="0">
                <a:solidFill>
                  <a:srgbClr val="000000"/>
                </a:solidFill>
                <a:latin typeface="Courier New" pitchFamily="49" charset="0"/>
              </a:rPr>
              <a:t>  5				 FROM   emp manager);</a:t>
            </a:r>
          </a:p>
          <a:p>
            <a:pPr algn="l">
              <a:lnSpc>
                <a:spcPct val="100000"/>
              </a:lnSpc>
              <a:spcBef>
                <a:spcPct val="0"/>
              </a:spcBef>
              <a:tabLst>
                <a:tab pos="1200150" algn="l"/>
              </a:tabLst>
              <a:defRPr/>
            </a:pPr>
            <a:r>
              <a:rPr lang="en-US" sz="1800" b="1" i="0">
                <a:solidFill>
                  <a:srgbClr val="FF3300"/>
                </a:solidFill>
                <a:effectLst>
                  <a:outerShdw blurRad="38100" dist="38100" dir="2700000" algn="tl">
                    <a:srgbClr val="000000"/>
                  </a:outerShdw>
                </a:effectLst>
                <a:latin typeface="Courier New" pitchFamily="49" charset="0"/>
              </a:rPr>
              <a:t>no rows selected.</a:t>
            </a:r>
          </a:p>
        </p:txBody>
      </p:sp>
    </p:spTree>
  </p:cSld>
  <p:clrMapOvr>
    <a:masterClrMapping/>
  </p:clrMapOvr>
  <p:transition spd="slow"/>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1838</TotalTime>
  <Words>1522</Words>
  <Application>Microsoft Office PowerPoint</Application>
  <PresentationFormat>On-screen Show (4:3)</PresentationFormat>
  <Paragraphs>214</Paragraphs>
  <Slides>14</Slides>
  <Notes>14</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 Narrow</vt:lpstr>
      <vt:lpstr>Arial</vt:lpstr>
      <vt:lpstr>Franklin Gothic Book</vt:lpstr>
      <vt:lpstr>Wingdings 2</vt:lpstr>
      <vt:lpstr>Times New Roman</vt:lpstr>
      <vt:lpstr>Courier New</vt:lpstr>
      <vt:lpstr>Technic</vt:lpstr>
      <vt:lpstr>Multiple-Column Subqueries</vt:lpstr>
      <vt:lpstr>Objectives</vt:lpstr>
      <vt:lpstr>Multiple-Column Subqueries</vt:lpstr>
      <vt:lpstr>Using Multiple-Column Subqueries</vt:lpstr>
      <vt:lpstr>Using Multiple-Column Subqueries</vt:lpstr>
      <vt:lpstr>Column Comparisons</vt:lpstr>
      <vt:lpstr>Nonpairwise Comparison Subquery</vt:lpstr>
      <vt:lpstr>Nonpairwise Subquery</vt:lpstr>
      <vt:lpstr>Null Values in a Subquery</vt:lpstr>
      <vt:lpstr>Using a Subquery  in the FROM Clause</vt:lpstr>
      <vt:lpstr>Summary</vt:lpstr>
      <vt:lpstr>Practice Overview</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&lt;Lesson Title&gt;</dc:title>
  <dc:creator>Julie Rose</dc:creator>
  <cp:lastModifiedBy>Danish</cp:lastModifiedBy>
  <cp:revision>183</cp:revision>
  <cp:lastPrinted>1998-08-21T13:45:18Z</cp:lastPrinted>
  <dcterms:created xsi:type="dcterms:W3CDTF">1995-06-17T23:31:02Z</dcterms:created>
  <dcterms:modified xsi:type="dcterms:W3CDTF">2020-04-28T18:04:10Z</dcterms:modified>
</cp:coreProperties>
</file>